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sldIdLst>
    <p:sldId id="256"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29"/>
    <p:restoredTop sz="96327"/>
  </p:normalViewPr>
  <p:slideViewPr>
    <p:cSldViewPr snapToGrid="0" snapToObjects="1" showGuides="1">
      <p:cViewPr varScale="1">
        <p:scale>
          <a:sx n="67" d="100"/>
          <a:sy n="67" d="100"/>
        </p:scale>
        <p:origin x="4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Title Slide">
    <p:spTree>
      <p:nvGrpSpPr>
        <p:cNvPr id="1" name=""/>
        <p:cNvGrpSpPr/>
        <p:nvPr/>
      </p:nvGrpSpPr>
      <p:grpSpPr>
        <a:xfrm>
          <a:off x="0" y="0"/>
          <a:ext cx="0" cy="0"/>
          <a:chOff x="0" y="0"/>
          <a:chExt cx="0" cy="0"/>
        </a:xfrm>
      </p:grpSpPr>
      <p:pic>
        <p:nvPicPr>
          <p:cNvPr id="3" name="Picture 2" descr="Logo, icon&#10;&#10;Description automatically generated with medium confidence">
            <a:extLst>
              <a:ext uri="{FF2B5EF4-FFF2-40B4-BE49-F238E27FC236}">
                <a16:creationId xmlns:a16="http://schemas.microsoft.com/office/drawing/2014/main" id="{D9D374E0-FEBE-6A4A-9A6A-AFF3126C5C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302628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0_Title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F75F79A6-E884-0244-A039-B06531DA4C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414431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1_Title Slide">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5DE59D2-AE1F-354B-842F-44CC5B97CC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1246130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2_Title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4F0E694F-5321-AF48-AED9-D710BF0AD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284980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3241D9CC-BA09-4442-A782-E662CD35A1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301444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Icon&#10;&#10;Description automatically generated with low confidence">
            <a:extLst>
              <a:ext uri="{FF2B5EF4-FFF2-40B4-BE49-F238E27FC236}">
                <a16:creationId xmlns:a16="http://schemas.microsoft.com/office/drawing/2014/main" id="{13A6303C-D0FA-524F-A862-8A0ADB7A20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2472370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5_Title Slide">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258395B8-B65B-654E-9414-972A12ED09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2853876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6_Title Slide">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3B4E3A9B-AC04-D74D-BF1D-9906C85F92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411381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7_Title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79E238B1-BBE2-1B43-B536-B99A25B2E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34904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8_Title Slide">
    <p:spTree>
      <p:nvGrpSpPr>
        <p:cNvPr id="1" name=""/>
        <p:cNvGrpSpPr/>
        <p:nvPr/>
      </p:nvGrpSpPr>
      <p:grpSpPr>
        <a:xfrm>
          <a:off x="0" y="0"/>
          <a:ext cx="0" cy="0"/>
          <a:chOff x="0" y="0"/>
          <a:chExt cx="0" cy="0"/>
        </a:xfrm>
      </p:grpSpPr>
      <p:pic>
        <p:nvPicPr>
          <p:cNvPr id="3" name="Picture 2" descr="Diagram, logo, company name&#10;&#10;Description automatically generated">
            <a:extLst>
              <a:ext uri="{FF2B5EF4-FFF2-40B4-BE49-F238E27FC236}">
                <a16:creationId xmlns:a16="http://schemas.microsoft.com/office/drawing/2014/main" id="{F0058D81-AEB9-D448-A6EF-5553DF4E1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250051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3" name="Picture 2" descr="Icon&#10;&#10;Description automatically generated with low confidence">
            <a:extLst>
              <a:ext uri="{FF2B5EF4-FFF2-40B4-BE49-F238E27FC236}">
                <a16:creationId xmlns:a16="http://schemas.microsoft.com/office/drawing/2014/main" id="{1CE775A5-249C-4049-9529-C2BC288C5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1725768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9_Title Slide">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8F7CCD63-D3CD-E44F-A1AD-F62CB0D78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4181226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0_Title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57C7EB4D-8DF1-BE46-BAC7-EE761DA3D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429169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1_Title Slide">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9E5FE9D0-6A01-4044-90AC-632AED8BA0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2372309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2_Title Slide">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3166800B-7E13-0749-9330-86DBE77769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2632627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3_Title Slide">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DF58D23-BE95-374F-B995-5E4DA576CF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129109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4_Title Slide">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9135D09-FC26-A64E-A9B1-BE3129CBA9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156279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6E742209-B63B-5849-A780-0C4D15E005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348348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17C2F263-1405-214A-BD10-1A5E4A78DD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118419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3FF019B1-31CE-BC44-82A3-BF57F428E9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128474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600155F-CB38-6549-8900-F6F69E925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142103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itle Slid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9A90126-E111-6146-849B-645E2E4FDB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99900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DC251D29-EAD4-AC4E-9C73-2964312F1A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419952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Title Slide">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31869368-0EA6-2047-AB75-4AFCA7356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402292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picture containing text, vector graphics&#10;&#10;Description automatically generated">
            <a:extLst>
              <a:ext uri="{FF2B5EF4-FFF2-40B4-BE49-F238E27FC236}">
                <a16:creationId xmlns:a16="http://schemas.microsoft.com/office/drawing/2014/main" id="{7F0E463A-A2D7-D141-BF4E-9218501D332A}"/>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CAA31657-BE71-4147-8BF4-4B1BF1E77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6" name="TextBox 5">
            <a:extLst>
              <a:ext uri="{FF2B5EF4-FFF2-40B4-BE49-F238E27FC236}">
                <a16:creationId xmlns:a16="http://schemas.microsoft.com/office/drawing/2014/main" id="{8C6274ED-CFFC-FF43-AE60-154E5D14FB3E}"/>
              </a:ext>
            </a:extLst>
          </p:cNvPr>
          <p:cNvSpPr txBox="1"/>
          <p:nvPr/>
        </p:nvSpPr>
        <p:spPr>
          <a:xfrm>
            <a:off x="477078" y="642730"/>
            <a:ext cx="4426226" cy="461665"/>
          </a:xfrm>
          <a:prstGeom prst="rect">
            <a:avLst/>
          </a:prstGeom>
          <a:noFill/>
        </p:spPr>
        <p:txBody>
          <a:bodyPr wrap="square" rtlCol="0">
            <a:spAutoFit/>
          </a:bodyPr>
          <a:lstStyle/>
          <a:p>
            <a:pPr algn="ctr"/>
            <a:r>
              <a:rPr lang="en-US" sz="2400" b="1" cap="all" dirty="0">
                <a:solidFill>
                  <a:schemeClr val="bg1"/>
                </a:solidFill>
                <a:latin typeface="+mj-lt"/>
              </a:rPr>
              <a:t>[INSERT AGENCY NAME HERE]</a:t>
            </a:r>
          </a:p>
        </p:txBody>
      </p:sp>
    </p:spTree>
    <p:extLst>
      <p:ext uri="{BB962C8B-B14F-4D97-AF65-F5344CB8AC3E}">
        <p14:creationId xmlns:p14="http://schemas.microsoft.com/office/powerpoint/2010/main" val="324957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5E8D9C-D461-B547-BD5C-A7CDCDB875AD}"/>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LEARNING OBJECTIVES</a:t>
            </a:r>
          </a:p>
        </p:txBody>
      </p:sp>
      <p:sp>
        <p:nvSpPr>
          <p:cNvPr id="3" name="TextBox 2">
            <a:extLst>
              <a:ext uri="{FF2B5EF4-FFF2-40B4-BE49-F238E27FC236}">
                <a16:creationId xmlns:a16="http://schemas.microsoft.com/office/drawing/2014/main" id="{6A59B42B-857E-5440-A827-56F461D9A74E}"/>
              </a:ext>
            </a:extLst>
          </p:cNvPr>
          <p:cNvSpPr txBox="1"/>
          <p:nvPr/>
        </p:nvSpPr>
        <p:spPr>
          <a:xfrm>
            <a:off x="543339" y="357809"/>
            <a:ext cx="6858000" cy="215444"/>
          </a:xfrm>
          <a:prstGeom prst="rect">
            <a:avLst/>
          </a:prstGeom>
          <a:noFill/>
        </p:spPr>
        <p:txBody>
          <a:bodyPr wrap="square" lIns="0" tIns="0" rIns="0" bIns="0" rtlCol="0">
            <a:spAutoFit/>
          </a:bodyPr>
          <a:lstStyle/>
          <a:p>
            <a:r>
              <a:rPr lang="en-US" sz="1400" dirty="0">
                <a:solidFill>
                  <a:schemeClr val="tx2"/>
                </a:solidFill>
                <a:latin typeface="Calibri Light" panose="020F0302020204030204" pitchFamily="34" charset="0"/>
                <a:cs typeface="Calibri Light" panose="020F0302020204030204" pitchFamily="34" charset="0"/>
              </a:rPr>
              <a:t>INSIDER THREAT AWARENESS BRIEFING  |  </a:t>
            </a:r>
            <a:r>
              <a:rPr lang="en-US" sz="1400" b="1" dirty="0">
                <a:solidFill>
                  <a:schemeClr val="tx2"/>
                </a:solidFill>
                <a:latin typeface="Calibri" panose="020F0502020204030204" pitchFamily="34" charset="0"/>
                <a:cs typeface="Calibri" panose="020F0502020204030204" pitchFamily="34" charset="0"/>
              </a:rPr>
              <a:t>POTENTIAL RISK INDICATORS (PRIs)</a:t>
            </a:r>
          </a:p>
        </p:txBody>
      </p:sp>
      <p:sp>
        <p:nvSpPr>
          <p:cNvPr id="4" name="TextBox 3">
            <a:extLst>
              <a:ext uri="{FF2B5EF4-FFF2-40B4-BE49-F238E27FC236}">
                <a16:creationId xmlns:a16="http://schemas.microsoft.com/office/drawing/2014/main" id="{C09032C7-0E9F-784D-BAE2-945015290BE0}"/>
              </a:ext>
            </a:extLst>
          </p:cNvPr>
          <p:cNvSpPr txBox="1"/>
          <p:nvPr/>
        </p:nvSpPr>
        <p:spPr>
          <a:xfrm>
            <a:off x="1344704" y="1150008"/>
            <a:ext cx="3944471" cy="5016758"/>
          </a:xfrm>
          <a:prstGeom prst="rect">
            <a:avLst/>
          </a:prstGeom>
          <a:noFill/>
        </p:spPr>
        <p:txBody>
          <a:bodyPr wrap="square" rtlCol="0">
            <a:spAutoFit/>
          </a:bodyPr>
          <a:lstStyle/>
          <a:p>
            <a:pPr>
              <a:lnSpc>
                <a:spcPts val="2600"/>
              </a:lnSpc>
              <a:spcBef>
                <a:spcPts val="1200"/>
              </a:spcBef>
            </a:pPr>
            <a:r>
              <a:rPr lang="en-US" sz="2800" b="1" dirty="0">
                <a:solidFill>
                  <a:schemeClr val="bg1"/>
                </a:solidFill>
              </a:rPr>
              <a:t>Observable PRIs may fall </a:t>
            </a:r>
            <a:br>
              <a:rPr lang="en-US" sz="2800" b="1" dirty="0">
                <a:solidFill>
                  <a:schemeClr val="bg1"/>
                </a:solidFill>
              </a:rPr>
            </a:br>
            <a:r>
              <a:rPr lang="en-US" sz="2800" b="1" dirty="0">
                <a:solidFill>
                  <a:schemeClr val="bg1"/>
                </a:solidFill>
              </a:rPr>
              <a:t>into these categories:</a:t>
            </a:r>
            <a:endParaRPr lang="en-US" sz="2800" dirty="0">
              <a:solidFill>
                <a:schemeClr val="bg1"/>
              </a:solidFill>
            </a:endParaRPr>
          </a:p>
          <a:p>
            <a:pPr marL="342900" indent="-342900">
              <a:lnSpc>
                <a:spcPts val="2600"/>
              </a:lnSpc>
              <a:spcBef>
                <a:spcPts val="1200"/>
              </a:spcBef>
              <a:buBlip>
                <a:blip r:embed="rId2"/>
              </a:buBlip>
            </a:pPr>
            <a:r>
              <a:rPr lang="en-US" sz="2400" dirty="0">
                <a:solidFill>
                  <a:schemeClr val="bg1"/>
                </a:solidFill>
                <a:latin typeface="Calibri Light" panose="020F0302020204030204" pitchFamily="34" charset="0"/>
                <a:cs typeface="Calibri Light" panose="020F0302020204030204" pitchFamily="34" charset="0"/>
              </a:rPr>
              <a:t>Criminal, Violent or </a:t>
            </a:r>
            <a:br>
              <a:rPr lang="en-US" sz="2400" dirty="0">
                <a:solidFill>
                  <a:schemeClr val="bg1"/>
                </a:solidFill>
                <a:latin typeface="Calibri Light" panose="020F0302020204030204" pitchFamily="34" charset="0"/>
                <a:cs typeface="Calibri Light" panose="020F0302020204030204" pitchFamily="34" charset="0"/>
              </a:rPr>
            </a:br>
            <a:r>
              <a:rPr lang="en-US" sz="2400" dirty="0">
                <a:solidFill>
                  <a:schemeClr val="bg1"/>
                </a:solidFill>
                <a:latin typeface="Calibri Light" panose="020F0302020204030204" pitchFamily="34" charset="0"/>
                <a:cs typeface="Calibri Light" panose="020F0302020204030204" pitchFamily="34" charset="0"/>
              </a:rPr>
              <a:t>Abusive Conduct</a:t>
            </a:r>
          </a:p>
          <a:p>
            <a:pPr marL="342900" indent="-342900">
              <a:lnSpc>
                <a:spcPts val="2600"/>
              </a:lnSpc>
              <a:spcBef>
                <a:spcPts val="1200"/>
              </a:spcBef>
              <a:buBlip>
                <a:blip r:embed="rId2"/>
              </a:buBlip>
            </a:pPr>
            <a:r>
              <a:rPr lang="en-US" sz="2400" dirty="0">
                <a:solidFill>
                  <a:schemeClr val="bg1"/>
                </a:solidFill>
                <a:latin typeface="Calibri Light" panose="020F0302020204030204" pitchFamily="34" charset="0"/>
                <a:cs typeface="Calibri Light" panose="020F0302020204030204" pitchFamily="34" charset="0"/>
              </a:rPr>
              <a:t>Professional Lifecycle </a:t>
            </a:r>
            <a:br>
              <a:rPr lang="en-US" sz="2400" dirty="0">
                <a:solidFill>
                  <a:schemeClr val="bg1"/>
                </a:solidFill>
                <a:latin typeface="Calibri Light" panose="020F0302020204030204" pitchFamily="34" charset="0"/>
                <a:cs typeface="Calibri Light" panose="020F0302020204030204" pitchFamily="34" charset="0"/>
              </a:rPr>
            </a:br>
            <a:r>
              <a:rPr lang="en-US" sz="2400" dirty="0">
                <a:solidFill>
                  <a:schemeClr val="bg1"/>
                </a:solidFill>
                <a:latin typeface="Calibri Light" panose="020F0302020204030204" pitchFamily="34" charset="0"/>
                <a:cs typeface="Calibri Light" panose="020F0302020204030204" pitchFamily="34" charset="0"/>
              </a:rPr>
              <a:t>and Performance</a:t>
            </a:r>
          </a:p>
          <a:p>
            <a:pPr marL="342900" indent="-342900">
              <a:lnSpc>
                <a:spcPts val="2600"/>
              </a:lnSpc>
              <a:spcBef>
                <a:spcPts val="1200"/>
              </a:spcBef>
              <a:buBlip>
                <a:blip r:embed="rId2"/>
              </a:buBlip>
            </a:pPr>
            <a:r>
              <a:rPr lang="en-US" sz="2400" dirty="0">
                <a:solidFill>
                  <a:schemeClr val="bg1"/>
                </a:solidFill>
                <a:latin typeface="Calibri Light" panose="020F0302020204030204" pitchFamily="34" charset="0"/>
                <a:cs typeface="Calibri Light" panose="020F0302020204030204" pitchFamily="34" charset="0"/>
              </a:rPr>
              <a:t>Technical Activity</a:t>
            </a:r>
          </a:p>
          <a:p>
            <a:pPr marL="342900" indent="-342900">
              <a:lnSpc>
                <a:spcPts val="2600"/>
              </a:lnSpc>
              <a:spcBef>
                <a:spcPts val="1200"/>
              </a:spcBef>
              <a:buBlip>
                <a:blip r:embed="rId2"/>
              </a:buBlip>
            </a:pPr>
            <a:r>
              <a:rPr lang="en-US" sz="2400" dirty="0">
                <a:solidFill>
                  <a:schemeClr val="bg1"/>
                </a:solidFill>
                <a:latin typeface="Calibri Light" panose="020F0302020204030204" pitchFamily="34" charset="0"/>
                <a:cs typeface="Calibri Light" panose="020F0302020204030204" pitchFamily="34" charset="0"/>
              </a:rPr>
              <a:t>Unexplained Affluence</a:t>
            </a:r>
          </a:p>
          <a:p>
            <a:pPr marL="342900" indent="-342900">
              <a:lnSpc>
                <a:spcPts val="2600"/>
              </a:lnSpc>
              <a:spcBef>
                <a:spcPts val="1200"/>
              </a:spcBef>
              <a:buBlip>
                <a:blip r:embed="rId2"/>
              </a:buBlip>
            </a:pPr>
            <a:r>
              <a:rPr lang="en-US" sz="2400" dirty="0">
                <a:solidFill>
                  <a:schemeClr val="bg1"/>
                </a:solidFill>
                <a:latin typeface="Calibri Light" panose="020F0302020204030204" pitchFamily="34" charset="0"/>
                <a:cs typeface="Calibri Light" panose="020F0302020204030204" pitchFamily="34" charset="0"/>
              </a:rPr>
              <a:t>Judgement, Character and Psychological Conditions</a:t>
            </a:r>
          </a:p>
          <a:p>
            <a:pPr marL="342900" indent="-342900">
              <a:lnSpc>
                <a:spcPts val="2600"/>
              </a:lnSpc>
              <a:spcBef>
                <a:spcPts val="1200"/>
              </a:spcBef>
              <a:buBlip>
                <a:blip r:embed="rId2"/>
              </a:buBlip>
            </a:pPr>
            <a:r>
              <a:rPr lang="en-US" sz="2400" dirty="0">
                <a:solidFill>
                  <a:schemeClr val="bg1"/>
                </a:solidFill>
                <a:latin typeface="Calibri Light" panose="020F0302020204030204" pitchFamily="34" charset="0"/>
                <a:cs typeface="Calibri Light" panose="020F0302020204030204" pitchFamily="34" charset="0"/>
              </a:rPr>
              <a:t>Security and Compliance Incidents</a:t>
            </a:r>
          </a:p>
        </p:txBody>
      </p:sp>
    </p:spTree>
    <p:extLst>
      <p:ext uri="{BB962C8B-B14F-4D97-AF65-F5344CB8AC3E}">
        <p14:creationId xmlns:p14="http://schemas.microsoft.com/office/powerpoint/2010/main" val="118294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76D4A6-3BBF-D84C-982C-BA206B001779}"/>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POTENTIAL RISK INDICATORS (PRIs)</a:t>
            </a:r>
          </a:p>
        </p:txBody>
      </p:sp>
      <p:sp>
        <p:nvSpPr>
          <p:cNvPr id="4" name="TextBox 3">
            <a:extLst>
              <a:ext uri="{FF2B5EF4-FFF2-40B4-BE49-F238E27FC236}">
                <a16:creationId xmlns:a16="http://schemas.microsoft.com/office/drawing/2014/main" id="{68FF3FCF-0CE3-BD43-9219-23E46735CA01}"/>
              </a:ext>
            </a:extLst>
          </p:cNvPr>
          <p:cNvSpPr txBox="1"/>
          <p:nvPr/>
        </p:nvSpPr>
        <p:spPr>
          <a:xfrm>
            <a:off x="2115670" y="1559858"/>
            <a:ext cx="4823012" cy="1173847"/>
          </a:xfrm>
          <a:prstGeom prst="rect">
            <a:avLst/>
          </a:prstGeom>
          <a:noFill/>
        </p:spPr>
        <p:txBody>
          <a:bodyPr wrap="square" rtlCol="0">
            <a:spAutoFit/>
          </a:bodyPr>
          <a:lstStyle/>
          <a:p>
            <a:pPr>
              <a:lnSpc>
                <a:spcPts val="3600"/>
              </a:lnSpc>
            </a:pPr>
            <a:r>
              <a:rPr lang="en-US" sz="3600" b="1" dirty="0">
                <a:solidFill>
                  <a:schemeClr val="bg1"/>
                </a:solidFill>
              </a:rPr>
              <a:t>Indicators in Context </a:t>
            </a:r>
            <a:endParaRPr lang="en-US" sz="3600" dirty="0">
              <a:solidFill>
                <a:schemeClr val="bg1"/>
              </a:solidFill>
            </a:endParaRPr>
          </a:p>
          <a:p>
            <a:pPr>
              <a:lnSpc>
                <a:spcPts val="2400"/>
              </a:lnSpc>
            </a:pPr>
            <a:r>
              <a:rPr lang="en-US" sz="2400" i="1" dirty="0">
                <a:solidFill>
                  <a:schemeClr val="bg1"/>
                </a:solidFill>
              </a:rPr>
              <a:t>The Critical Path</a:t>
            </a:r>
            <a:r>
              <a:rPr lang="en-US" sz="2400" dirty="0">
                <a:solidFill>
                  <a:schemeClr val="bg1"/>
                </a:solidFill>
              </a:rPr>
              <a:t>, a theory developed </a:t>
            </a:r>
            <a:br>
              <a:rPr lang="en-US" sz="2400" dirty="0">
                <a:solidFill>
                  <a:schemeClr val="bg1"/>
                </a:solidFill>
              </a:rPr>
            </a:br>
            <a:r>
              <a:rPr lang="en-US" sz="2400" dirty="0">
                <a:solidFill>
                  <a:schemeClr val="bg1"/>
                </a:solidFill>
              </a:rPr>
              <a:t>by Dr. Eric Shaw and Dr. Laura Sellers </a:t>
            </a:r>
          </a:p>
        </p:txBody>
      </p:sp>
      <p:sp>
        <p:nvSpPr>
          <p:cNvPr id="5" name="TextBox 4">
            <a:extLst>
              <a:ext uri="{FF2B5EF4-FFF2-40B4-BE49-F238E27FC236}">
                <a16:creationId xmlns:a16="http://schemas.microsoft.com/office/drawing/2014/main" id="{716F58C5-9004-214B-934A-0AE5980E3BED}"/>
              </a:ext>
            </a:extLst>
          </p:cNvPr>
          <p:cNvSpPr txBox="1"/>
          <p:nvPr/>
        </p:nvSpPr>
        <p:spPr>
          <a:xfrm>
            <a:off x="591671" y="3411071"/>
            <a:ext cx="1864659" cy="553998"/>
          </a:xfrm>
          <a:prstGeom prst="rect">
            <a:avLst/>
          </a:prstGeom>
          <a:noFill/>
        </p:spPr>
        <p:txBody>
          <a:bodyPr wrap="square" lIns="0" tIns="0" rIns="0" bIns="0" rtlCol="0">
            <a:spAutoFit/>
          </a:bodyPr>
          <a:lstStyle/>
          <a:p>
            <a:pPr algn="ctr"/>
            <a:r>
              <a:rPr lang="en-US" b="1" dirty="0">
                <a:solidFill>
                  <a:schemeClr val="bg2"/>
                </a:solidFill>
              </a:rPr>
              <a:t>PERSONAL PREDISPOSITIONS</a:t>
            </a:r>
          </a:p>
        </p:txBody>
      </p:sp>
      <p:sp>
        <p:nvSpPr>
          <p:cNvPr id="6" name="TextBox 5">
            <a:extLst>
              <a:ext uri="{FF2B5EF4-FFF2-40B4-BE49-F238E27FC236}">
                <a16:creationId xmlns:a16="http://schemas.microsoft.com/office/drawing/2014/main" id="{AA83731B-2870-3D4F-AEFA-A056D2478A6A}"/>
              </a:ext>
            </a:extLst>
          </p:cNvPr>
          <p:cNvSpPr txBox="1"/>
          <p:nvPr/>
        </p:nvSpPr>
        <p:spPr>
          <a:xfrm>
            <a:off x="3083860" y="3549570"/>
            <a:ext cx="1864659" cy="276999"/>
          </a:xfrm>
          <a:prstGeom prst="rect">
            <a:avLst/>
          </a:prstGeom>
          <a:noFill/>
        </p:spPr>
        <p:txBody>
          <a:bodyPr wrap="square" lIns="0" tIns="0" rIns="0" bIns="0" rtlCol="0">
            <a:spAutoFit/>
          </a:bodyPr>
          <a:lstStyle/>
          <a:p>
            <a:pPr algn="ctr"/>
            <a:r>
              <a:rPr lang="en-US" b="1" dirty="0">
                <a:solidFill>
                  <a:schemeClr val="bg2"/>
                </a:solidFill>
              </a:rPr>
              <a:t>STRESSORS</a:t>
            </a:r>
          </a:p>
        </p:txBody>
      </p:sp>
      <p:sp>
        <p:nvSpPr>
          <p:cNvPr id="7" name="TextBox 6">
            <a:extLst>
              <a:ext uri="{FF2B5EF4-FFF2-40B4-BE49-F238E27FC236}">
                <a16:creationId xmlns:a16="http://schemas.microsoft.com/office/drawing/2014/main" id="{5C7F4125-3095-E643-A78F-38E5585E8C49}"/>
              </a:ext>
            </a:extLst>
          </p:cNvPr>
          <p:cNvSpPr txBox="1"/>
          <p:nvPr/>
        </p:nvSpPr>
        <p:spPr>
          <a:xfrm>
            <a:off x="5432612" y="3411071"/>
            <a:ext cx="1864659" cy="553998"/>
          </a:xfrm>
          <a:prstGeom prst="rect">
            <a:avLst/>
          </a:prstGeom>
          <a:noFill/>
        </p:spPr>
        <p:txBody>
          <a:bodyPr wrap="square" lIns="0" tIns="0" rIns="0" bIns="0" rtlCol="0">
            <a:spAutoFit/>
          </a:bodyPr>
          <a:lstStyle/>
          <a:p>
            <a:pPr algn="ctr"/>
            <a:r>
              <a:rPr lang="en-US" b="1" dirty="0">
                <a:solidFill>
                  <a:schemeClr val="bg2"/>
                </a:solidFill>
              </a:rPr>
              <a:t>CONCERNING BEHAVIOR</a:t>
            </a:r>
          </a:p>
        </p:txBody>
      </p:sp>
      <p:sp>
        <p:nvSpPr>
          <p:cNvPr id="8" name="TextBox 7">
            <a:extLst>
              <a:ext uri="{FF2B5EF4-FFF2-40B4-BE49-F238E27FC236}">
                <a16:creationId xmlns:a16="http://schemas.microsoft.com/office/drawing/2014/main" id="{A7EFA600-F3AE-7E46-839E-AB822D65058C}"/>
              </a:ext>
            </a:extLst>
          </p:cNvPr>
          <p:cNvSpPr txBox="1"/>
          <p:nvPr/>
        </p:nvSpPr>
        <p:spPr>
          <a:xfrm>
            <a:off x="7817224" y="3272570"/>
            <a:ext cx="1864659" cy="830997"/>
          </a:xfrm>
          <a:prstGeom prst="rect">
            <a:avLst/>
          </a:prstGeom>
          <a:noFill/>
        </p:spPr>
        <p:txBody>
          <a:bodyPr wrap="square" lIns="0" tIns="0" rIns="0" bIns="0" rtlCol="0">
            <a:spAutoFit/>
          </a:bodyPr>
          <a:lstStyle/>
          <a:p>
            <a:pPr algn="ctr"/>
            <a:r>
              <a:rPr lang="en-US" b="1" spc="-50" dirty="0">
                <a:solidFill>
                  <a:schemeClr val="bg2"/>
                </a:solidFill>
              </a:rPr>
              <a:t>PROBLEMATIC ORGANIZATIONAL RESPONSES</a:t>
            </a:r>
          </a:p>
        </p:txBody>
      </p:sp>
      <p:sp>
        <p:nvSpPr>
          <p:cNvPr id="9" name="TextBox 8">
            <a:extLst>
              <a:ext uri="{FF2B5EF4-FFF2-40B4-BE49-F238E27FC236}">
                <a16:creationId xmlns:a16="http://schemas.microsoft.com/office/drawing/2014/main" id="{7B732B8D-35DB-FA41-B5F7-0C23ECF89D91}"/>
              </a:ext>
            </a:extLst>
          </p:cNvPr>
          <p:cNvSpPr txBox="1"/>
          <p:nvPr/>
        </p:nvSpPr>
        <p:spPr>
          <a:xfrm>
            <a:off x="10309413" y="3411071"/>
            <a:ext cx="1004046" cy="553998"/>
          </a:xfrm>
          <a:prstGeom prst="rect">
            <a:avLst/>
          </a:prstGeom>
          <a:noFill/>
        </p:spPr>
        <p:txBody>
          <a:bodyPr wrap="square" lIns="0" tIns="0" rIns="0" bIns="0" rtlCol="0">
            <a:spAutoFit/>
          </a:bodyPr>
          <a:lstStyle/>
          <a:p>
            <a:pPr algn="ctr"/>
            <a:r>
              <a:rPr lang="en-US" b="1" spc="-50" dirty="0">
                <a:solidFill>
                  <a:srgbClr val="ED3026"/>
                </a:solidFill>
              </a:rPr>
              <a:t>HOSTILE</a:t>
            </a:r>
            <a:br>
              <a:rPr lang="en-US" b="1" spc="-50" dirty="0">
                <a:solidFill>
                  <a:srgbClr val="ED3026"/>
                </a:solidFill>
              </a:rPr>
            </a:br>
            <a:r>
              <a:rPr lang="en-US" b="1" spc="-50" dirty="0">
                <a:solidFill>
                  <a:srgbClr val="ED3026"/>
                </a:solidFill>
              </a:rPr>
              <a:t>ACT</a:t>
            </a:r>
          </a:p>
        </p:txBody>
      </p:sp>
    </p:spTree>
    <p:extLst>
      <p:ext uri="{BB962C8B-B14F-4D97-AF65-F5344CB8AC3E}">
        <p14:creationId xmlns:p14="http://schemas.microsoft.com/office/powerpoint/2010/main" val="205782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A53578-2D01-5E46-8383-3D2FC49E91E9}"/>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tx2"/>
                </a:solidFill>
                <a:latin typeface="Calibri Light" panose="020F0302020204030204" pitchFamily="34" charset="0"/>
                <a:cs typeface="Calibri Light" panose="020F0302020204030204" pitchFamily="34" charset="0"/>
              </a:rPr>
              <a:t>INSIDER THREAT AWARENESS BRIEFING  |  </a:t>
            </a:r>
            <a:r>
              <a:rPr lang="en-US" sz="1400" b="1" dirty="0">
                <a:solidFill>
                  <a:schemeClr val="tx2"/>
                </a:solidFill>
                <a:latin typeface="Calibri" panose="020F0502020204030204" pitchFamily="34" charset="0"/>
                <a:cs typeface="Calibri" panose="020F0502020204030204" pitchFamily="34" charset="0"/>
              </a:rPr>
              <a:t>CASE STUDIES</a:t>
            </a:r>
          </a:p>
        </p:txBody>
      </p:sp>
      <p:sp>
        <p:nvSpPr>
          <p:cNvPr id="5" name="TextBox 4">
            <a:extLst>
              <a:ext uri="{FF2B5EF4-FFF2-40B4-BE49-F238E27FC236}">
                <a16:creationId xmlns:a16="http://schemas.microsoft.com/office/drawing/2014/main" id="{8D4D49DC-BC72-8B48-A36B-7E4BFE4BF893}"/>
              </a:ext>
            </a:extLst>
          </p:cNvPr>
          <p:cNvSpPr txBox="1"/>
          <p:nvPr/>
        </p:nvSpPr>
        <p:spPr>
          <a:xfrm>
            <a:off x="8282068" y="343852"/>
            <a:ext cx="3720636" cy="4950073"/>
          </a:xfrm>
          <a:prstGeom prst="rect">
            <a:avLst/>
          </a:prstGeom>
          <a:noFill/>
        </p:spPr>
        <p:txBody>
          <a:bodyPr wrap="square" lIns="0" tIns="0" rIns="0" bIns="0" rtlCol="0">
            <a:spAutoFit/>
          </a:bodyPr>
          <a:lstStyle/>
          <a:p>
            <a:pPr>
              <a:lnSpc>
                <a:spcPts val="2100"/>
              </a:lnSpc>
            </a:pPr>
            <a:r>
              <a:rPr lang="en-US" b="1" dirty="0"/>
              <a:t>Christopher Paul Hasson</a:t>
            </a:r>
            <a:endParaRPr lang="en-US" dirty="0"/>
          </a:p>
          <a:p>
            <a:pPr>
              <a:lnSpc>
                <a:spcPts val="2100"/>
              </a:lnSpc>
            </a:pPr>
            <a:r>
              <a:rPr lang="en-US" dirty="0">
                <a:latin typeface="Calibri Light" panose="020F0302020204030204" pitchFamily="34" charset="0"/>
                <a:cs typeface="Calibri Light" panose="020F0302020204030204" pitchFamily="34" charset="0"/>
              </a:rPr>
              <a:t>Criminal, Violent or Abusive Conduct</a:t>
            </a:r>
          </a:p>
          <a:p>
            <a:pPr>
              <a:lnSpc>
                <a:spcPts val="2100"/>
              </a:lnSpc>
            </a:pPr>
            <a:endParaRPr lang="en-US" b="1" dirty="0"/>
          </a:p>
          <a:p>
            <a:pPr>
              <a:lnSpc>
                <a:spcPts val="2100"/>
              </a:lnSpc>
            </a:pPr>
            <a:r>
              <a:rPr lang="en-US" b="1" dirty="0"/>
              <a:t>Gabriel Romero</a:t>
            </a:r>
            <a:endParaRPr lang="en-US" dirty="0"/>
          </a:p>
          <a:p>
            <a:pPr>
              <a:lnSpc>
                <a:spcPts val="2100"/>
              </a:lnSpc>
            </a:pPr>
            <a:r>
              <a:rPr lang="en-US" dirty="0">
                <a:latin typeface="Calibri Light" panose="020F0302020204030204" pitchFamily="34" charset="0"/>
                <a:cs typeface="Calibri Light" panose="020F0302020204030204" pitchFamily="34" charset="0"/>
              </a:rPr>
              <a:t>Professional Lifecycle and Performance</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a:p>
            <a:pPr>
              <a:lnSpc>
                <a:spcPts val="2100"/>
              </a:lnSpc>
              <a:spcBef>
                <a:spcPts val="200"/>
              </a:spcBef>
            </a:pPr>
            <a:r>
              <a:rPr lang="en-US" b="1" dirty="0"/>
              <a:t>Shannon Stafford</a:t>
            </a:r>
            <a:endParaRPr lang="en-US" dirty="0"/>
          </a:p>
          <a:p>
            <a:pPr>
              <a:lnSpc>
                <a:spcPts val="2100"/>
              </a:lnSpc>
            </a:pPr>
            <a:r>
              <a:rPr lang="en-US" dirty="0">
                <a:latin typeface="Calibri Light" panose="020F0302020204030204" pitchFamily="34" charset="0"/>
                <a:cs typeface="Calibri Light" panose="020F0302020204030204" pitchFamily="34" charset="0"/>
              </a:rPr>
              <a:t>Technical Activity</a:t>
            </a:r>
          </a:p>
          <a:p>
            <a:pPr>
              <a:lnSpc>
                <a:spcPts val="2100"/>
              </a:lnSpc>
            </a:pPr>
            <a:endParaRPr lang="en-US" b="1" dirty="0"/>
          </a:p>
          <a:p>
            <a:pPr>
              <a:lnSpc>
                <a:spcPts val="2100"/>
              </a:lnSpc>
              <a:spcBef>
                <a:spcPts val="200"/>
              </a:spcBef>
            </a:pPr>
            <a:r>
              <a:rPr lang="en-US" b="1" dirty="0"/>
              <a:t>Candace Marie Claiborne</a:t>
            </a:r>
            <a:endParaRPr lang="en-US" dirty="0"/>
          </a:p>
          <a:p>
            <a:pPr>
              <a:lnSpc>
                <a:spcPts val="2100"/>
              </a:lnSpc>
            </a:pPr>
            <a:r>
              <a:rPr lang="en-US" dirty="0">
                <a:latin typeface="Calibri Light" panose="020F0302020204030204" pitchFamily="34" charset="0"/>
                <a:cs typeface="Calibri Light" panose="020F0302020204030204" pitchFamily="34" charset="0"/>
              </a:rPr>
              <a:t>Unexplained Affluence</a:t>
            </a:r>
          </a:p>
          <a:p>
            <a:pPr>
              <a:lnSpc>
                <a:spcPts val="2100"/>
              </a:lnSpc>
            </a:pPr>
            <a:endParaRPr lang="en-US" b="1" dirty="0"/>
          </a:p>
          <a:p>
            <a:pPr>
              <a:lnSpc>
                <a:spcPts val="2100"/>
              </a:lnSpc>
              <a:spcBef>
                <a:spcPts val="200"/>
              </a:spcBef>
            </a:pPr>
            <a:r>
              <a:rPr lang="en-US" b="1" dirty="0"/>
              <a:t>Ivan Lopez</a:t>
            </a:r>
            <a:endParaRPr lang="en-US" dirty="0"/>
          </a:p>
          <a:p>
            <a:pPr>
              <a:lnSpc>
                <a:spcPts val="2100"/>
              </a:lnSpc>
            </a:pPr>
            <a:r>
              <a:rPr lang="en-US" dirty="0">
                <a:latin typeface="Calibri Light" panose="020F0302020204030204" pitchFamily="34" charset="0"/>
                <a:cs typeface="Calibri Light" panose="020F0302020204030204" pitchFamily="34" charset="0"/>
              </a:rPr>
              <a:t>Judgement, Character and </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Psychological Conditions</a:t>
            </a:r>
          </a:p>
          <a:p>
            <a:pPr>
              <a:lnSpc>
                <a:spcPts val="2100"/>
              </a:lnSpc>
            </a:pPr>
            <a:endParaRPr lang="en-US" b="1" dirty="0"/>
          </a:p>
          <a:p>
            <a:pPr>
              <a:lnSpc>
                <a:spcPts val="2100"/>
              </a:lnSpc>
              <a:spcBef>
                <a:spcPts val="200"/>
              </a:spcBef>
            </a:pPr>
            <a:r>
              <a:rPr lang="en-US" b="1" dirty="0"/>
              <a:t>Henry Kyle </a:t>
            </a:r>
            <a:r>
              <a:rPr lang="en-US" b="1" dirty="0" err="1"/>
              <a:t>Frese</a:t>
            </a:r>
            <a:endParaRPr lang="en-US" dirty="0"/>
          </a:p>
          <a:p>
            <a:pPr>
              <a:lnSpc>
                <a:spcPts val="2100"/>
              </a:lnSpc>
            </a:pPr>
            <a:r>
              <a:rPr lang="en-US" dirty="0">
                <a:latin typeface="Calibri Light" panose="020F0302020204030204" pitchFamily="34" charset="0"/>
                <a:cs typeface="Calibri Light" panose="020F0302020204030204" pitchFamily="34" charset="0"/>
              </a:rPr>
              <a:t>Security and Compliance Incidents</a:t>
            </a:r>
          </a:p>
        </p:txBody>
      </p:sp>
    </p:spTree>
    <p:extLst>
      <p:ext uri="{BB962C8B-B14F-4D97-AF65-F5344CB8AC3E}">
        <p14:creationId xmlns:p14="http://schemas.microsoft.com/office/powerpoint/2010/main" val="350260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8B7621-F4C9-D341-9731-AFD11AFA8530}"/>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tx2"/>
                </a:solidFill>
                <a:latin typeface="Calibri Light" panose="020F0302020204030204" pitchFamily="34" charset="0"/>
                <a:cs typeface="Calibri Light" panose="020F0302020204030204" pitchFamily="34" charset="0"/>
              </a:rPr>
              <a:t>INSIDER THREAT AWARENESS BRIEFING  |  </a:t>
            </a:r>
            <a:r>
              <a:rPr lang="en-US" sz="1400" b="1" dirty="0">
                <a:solidFill>
                  <a:schemeClr val="tx2"/>
                </a:solidFill>
                <a:latin typeface="Calibri" panose="020F0502020204030204" pitchFamily="34" charset="0"/>
                <a:cs typeface="Calibri" panose="020F0502020204030204" pitchFamily="34" charset="0"/>
              </a:rPr>
              <a:t>CASE STUDIES</a:t>
            </a:r>
          </a:p>
        </p:txBody>
      </p:sp>
      <p:sp>
        <p:nvSpPr>
          <p:cNvPr id="5" name="TextBox 4">
            <a:extLst>
              <a:ext uri="{FF2B5EF4-FFF2-40B4-BE49-F238E27FC236}">
                <a16:creationId xmlns:a16="http://schemas.microsoft.com/office/drawing/2014/main" id="{F1688521-2390-B345-B220-E6218BD0604D}"/>
              </a:ext>
            </a:extLst>
          </p:cNvPr>
          <p:cNvSpPr txBox="1"/>
          <p:nvPr/>
        </p:nvSpPr>
        <p:spPr>
          <a:xfrm>
            <a:off x="1328286" y="847023"/>
            <a:ext cx="2569946" cy="999697"/>
          </a:xfrm>
          <a:prstGeom prst="rect">
            <a:avLst/>
          </a:prstGeom>
          <a:noFill/>
        </p:spPr>
        <p:txBody>
          <a:bodyPr wrap="square" rtlCol="0">
            <a:spAutoFit/>
          </a:bodyPr>
          <a:lstStyle/>
          <a:p>
            <a:pPr algn="ctr">
              <a:lnSpc>
                <a:spcPts val="3500"/>
              </a:lnSpc>
            </a:pPr>
            <a:r>
              <a:rPr lang="en-US" sz="3600" b="1" dirty="0"/>
              <a:t>GABRIEL ROMERO</a:t>
            </a:r>
            <a:endParaRPr lang="en-US" sz="3600" dirty="0"/>
          </a:p>
        </p:txBody>
      </p:sp>
      <p:sp>
        <p:nvSpPr>
          <p:cNvPr id="6" name="TextBox 5">
            <a:extLst>
              <a:ext uri="{FF2B5EF4-FFF2-40B4-BE49-F238E27FC236}">
                <a16:creationId xmlns:a16="http://schemas.microsoft.com/office/drawing/2014/main" id="{F06943DD-C857-7849-99C1-07EE8DA03CC6}"/>
              </a:ext>
            </a:extLst>
          </p:cNvPr>
          <p:cNvSpPr txBox="1"/>
          <p:nvPr/>
        </p:nvSpPr>
        <p:spPr>
          <a:xfrm>
            <a:off x="4562375" y="818147"/>
            <a:ext cx="7228572" cy="5366213"/>
          </a:xfrm>
          <a:prstGeom prst="rect">
            <a:avLst/>
          </a:prstGeom>
          <a:noFill/>
        </p:spPr>
        <p:txBody>
          <a:bodyPr wrap="square" rtlCol="0">
            <a:spAutoFit/>
          </a:bodyPr>
          <a:lstStyle/>
          <a:p>
            <a:pPr>
              <a:lnSpc>
                <a:spcPts val="2200"/>
              </a:lnSpc>
              <a:spcBef>
                <a:spcPts val="1200"/>
              </a:spcBef>
            </a:pPr>
            <a:r>
              <a:rPr lang="en-US" sz="3600" b="1" dirty="0">
                <a:solidFill>
                  <a:schemeClr val="tx2"/>
                </a:solidFill>
              </a:rPr>
              <a:t>PRIs: </a:t>
            </a:r>
          </a:p>
          <a:p>
            <a:pPr>
              <a:lnSpc>
                <a:spcPts val="2200"/>
              </a:lnSpc>
              <a:spcBef>
                <a:spcPts val="600"/>
              </a:spcBef>
            </a:pPr>
            <a:r>
              <a:rPr lang="en-US" b="1" dirty="0"/>
              <a:t>Access Attributes</a:t>
            </a:r>
            <a:r>
              <a:rPr lang="en-US" dirty="0"/>
              <a:t> </a:t>
            </a:r>
            <a:r>
              <a:rPr lang="en-US" dirty="0">
                <a:latin typeface="Calibri Light" panose="020F0302020204030204" pitchFamily="34" charset="0"/>
                <a:cs typeface="Calibri Light" panose="020F0302020204030204" pitchFamily="34" charset="0"/>
              </a:rPr>
              <a:t>—</a:t>
            </a:r>
            <a:r>
              <a:rPr lang="en-US" dirty="0"/>
              <a:t> </a:t>
            </a:r>
            <a:r>
              <a:rPr lang="en-US" dirty="0">
                <a:latin typeface="Calibri Light" panose="020F0302020204030204" pitchFamily="34" charset="0"/>
                <a:cs typeface="Calibri Light" panose="020F0302020204030204" pitchFamily="34" charset="0"/>
              </a:rPr>
              <a:t>Romero was qualified for armed Topside Roving Patrol, which involves continuously walking the area around the submarine, and therefore had access to weapons. </a:t>
            </a:r>
          </a:p>
          <a:p>
            <a:pPr>
              <a:lnSpc>
                <a:spcPts val="2200"/>
              </a:lnSpc>
              <a:spcBef>
                <a:spcPts val="1200"/>
              </a:spcBef>
            </a:pPr>
            <a:r>
              <a:rPr lang="en-US" b="1" dirty="0"/>
              <a:t>Professional Lifecycle and Performance </a:t>
            </a:r>
            <a:r>
              <a:rPr lang="en-US" dirty="0">
                <a:latin typeface="Calibri Light" panose="020F0302020204030204" pitchFamily="34" charset="0"/>
                <a:cs typeface="Calibri Light" panose="020F0302020204030204" pitchFamily="34" charset="0"/>
              </a:rPr>
              <a:t>–</a:t>
            </a:r>
            <a:r>
              <a:rPr lang="en-US" dirty="0"/>
              <a:t> Romero had been formally disciplined for repeated tardiness and dereliction of duty. He also had been passed over for promotion due to his failure to pass the Naval Advancement Exam. </a:t>
            </a:r>
          </a:p>
          <a:p>
            <a:pPr>
              <a:lnSpc>
                <a:spcPts val="2200"/>
              </a:lnSpc>
              <a:spcBef>
                <a:spcPts val="1200"/>
              </a:spcBef>
            </a:pPr>
            <a:r>
              <a:rPr lang="en-US" b="1" dirty="0"/>
              <a:t>Judgement, Character, and Psychological Considerations </a:t>
            </a:r>
            <a:r>
              <a:rPr lang="en-US" dirty="0">
                <a:latin typeface="Calibri Light" panose="020F0302020204030204" pitchFamily="34" charset="0"/>
                <a:cs typeface="Calibri Light" panose="020F0302020204030204" pitchFamily="34" charset="0"/>
              </a:rPr>
              <a:t>– Prior to the incident, Romero had not been diagnosed with a mental disorder, but the Force Psychologist did assess him with a “Phase of Life Problem” and an “Unspecified Problem Related to Unspecified Psychosocial Circumstances.” </a:t>
            </a:r>
          </a:p>
          <a:p>
            <a:pPr>
              <a:lnSpc>
                <a:spcPts val="2200"/>
              </a:lnSpc>
              <a:spcBef>
                <a:spcPts val="2400"/>
              </a:spcBef>
            </a:pPr>
            <a:r>
              <a:rPr lang="en-US" sz="3600" b="1" dirty="0">
                <a:solidFill>
                  <a:schemeClr val="tx2"/>
                </a:solidFill>
              </a:rPr>
              <a:t>Impact: </a:t>
            </a:r>
          </a:p>
          <a:p>
            <a:pPr>
              <a:lnSpc>
                <a:spcPts val="2200"/>
              </a:lnSpc>
              <a:spcBef>
                <a:spcPts val="600"/>
              </a:spcBef>
            </a:pPr>
            <a:r>
              <a:rPr lang="en-US" dirty="0">
                <a:latin typeface="Calibri Light" panose="020F0302020204030204" pitchFamily="34" charset="0"/>
                <a:cs typeface="Calibri Light" panose="020F0302020204030204" pitchFamily="34" charset="0"/>
              </a:rPr>
              <a:t>Romero shot and killed two on-duty civilians and critically injuring another, and then killed himself while conducting Topside Roving Patrol on the USS Columbia at Pearl Harbor Naval Shipyard.</a:t>
            </a:r>
          </a:p>
        </p:txBody>
      </p:sp>
    </p:spTree>
    <p:extLst>
      <p:ext uri="{BB962C8B-B14F-4D97-AF65-F5344CB8AC3E}">
        <p14:creationId xmlns:p14="http://schemas.microsoft.com/office/powerpoint/2010/main" val="2324399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314118-A2F5-4A43-BD3E-561BCE5B8003}"/>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tx2"/>
                </a:solidFill>
                <a:latin typeface="Calibri Light" panose="020F0302020204030204" pitchFamily="34" charset="0"/>
                <a:cs typeface="Calibri Light" panose="020F0302020204030204" pitchFamily="34" charset="0"/>
              </a:rPr>
              <a:t>INSIDER THREAT AWARENESS BRIEFING  |  </a:t>
            </a:r>
            <a:r>
              <a:rPr lang="en-US" sz="1400" b="1" dirty="0">
                <a:solidFill>
                  <a:schemeClr val="tx2"/>
                </a:solidFill>
                <a:latin typeface="Calibri" panose="020F0502020204030204" pitchFamily="34" charset="0"/>
                <a:cs typeface="Calibri" panose="020F0502020204030204" pitchFamily="34" charset="0"/>
              </a:rPr>
              <a:t>CASE STUDIES</a:t>
            </a:r>
          </a:p>
        </p:txBody>
      </p:sp>
      <p:sp>
        <p:nvSpPr>
          <p:cNvPr id="4" name="TextBox 3">
            <a:extLst>
              <a:ext uri="{FF2B5EF4-FFF2-40B4-BE49-F238E27FC236}">
                <a16:creationId xmlns:a16="http://schemas.microsoft.com/office/drawing/2014/main" id="{C3A1D650-D9D9-524C-8534-C4DCC8ACB694}"/>
              </a:ext>
            </a:extLst>
          </p:cNvPr>
          <p:cNvSpPr txBox="1"/>
          <p:nvPr/>
        </p:nvSpPr>
        <p:spPr>
          <a:xfrm>
            <a:off x="1328286" y="847023"/>
            <a:ext cx="2569946" cy="999697"/>
          </a:xfrm>
          <a:prstGeom prst="rect">
            <a:avLst/>
          </a:prstGeom>
          <a:noFill/>
        </p:spPr>
        <p:txBody>
          <a:bodyPr wrap="square" rtlCol="0">
            <a:spAutoFit/>
          </a:bodyPr>
          <a:lstStyle/>
          <a:p>
            <a:pPr algn="ctr">
              <a:lnSpc>
                <a:spcPts val="3500"/>
              </a:lnSpc>
            </a:pPr>
            <a:r>
              <a:rPr lang="en-US" sz="3600" b="1" dirty="0"/>
              <a:t>HENRY KYLE FRESE</a:t>
            </a:r>
            <a:endParaRPr lang="en-US" sz="3600" dirty="0"/>
          </a:p>
        </p:txBody>
      </p:sp>
      <p:sp>
        <p:nvSpPr>
          <p:cNvPr id="5" name="TextBox 4">
            <a:extLst>
              <a:ext uri="{FF2B5EF4-FFF2-40B4-BE49-F238E27FC236}">
                <a16:creationId xmlns:a16="http://schemas.microsoft.com/office/drawing/2014/main" id="{6D6EFD37-DD4C-DF43-BDD3-164DFEB940C1}"/>
              </a:ext>
            </a:extLst>
          </p:cNvPr>
          <p:cNvSpPr txBox="1"/>
          <p:nvPr/>
        </p:nvSpPr>
        <p:spPr>
          <a:xfrm>
            <a:off x="5168767" y="977651"/>
            <a:ext cx="5694947" cy="4442883"/>
          </a:xfrm>
          <a:prstGeom prst="rect">
            <a:avLst/>
          </a:prstGeom>
          <a:noFill/>
        </p:spPr>
        <p:txBody>
          <a:bodyPr wrap="square" rtlCol="0">
            <a:spAutoFit/>
          </a:bodyPr>
          <a:lstStyle/>
          <a:p>
            <a:pPr>
              <a:lnSpc>
                <a:spcPts val="2200"/>
              </a:lnSpc>
              <a:spcBef>
                <a:spcPts val="1200"/>
              </a:spcBef>
            </a:pPr>
            <a:r>
              <a:rPr lang="en-US" sz="3600" b="1" dirty="0">
                <a:solidFill>
                  <a:schemeClr val="tx2"/>
                </a:solidFill>
              </a:rPr>
              <a:t>PRIs: </a:t>
            </a:r>
          </a:p>
          <a:p>
            <a:pPr>
              <a:lnSpc>
                <a:spcPts val="2200"/>
              </a:lnSpc>
              <a:spcBef>
                <a:spcPts val="600"/>
              </a:spcBef>
            </a:pPr>
            <a:r>
              <a:rPr lang="en-US" b="1" dirty="0"/>
              <a:t>Security and Compliance Incidents:</a:t>
            </a:r>
          </a:p>
          <a:p>
            <a:pPr marL="285750" indent="-285750">
              <a:lnSpc>
                <a:spcPts val="2200"/>
              </a:lnSpc>
              <a:spcBef>
                <a:spcPts val="600"/>
              </a:spcBef>
              <a:buFont typeface="Arial" panose="020B0604020202020204" pitchFamily="34" charset="0"/>
              <a:buChar char="•"/>
            </a:pPr>
            <a:r>
              <a:rPr lang="en-US" dirty="0">
                <a:latin typeface="Calibri Light" panose="020F0302020204030204" pitchFamily="34" charset="0"/>
                <a:cs typeface="Calibri Light" panose="020F0302020204030204" pitchFamily="34" charset="0"/>
              </a:rPr>
              <a:t>Accessed information outside his scope of job duties </a:t>
            </a:r>
          </a:p>
          <a:p>
            <a:pPr marL="285750" indent="-285750">
              <a:lnSpc>
                <a:spcPts val="2200"/>
              </a:lnSpc>
              <a:spcBef>
                <a:spcPts val="600"/>
              </a:spcBef>
              <a:buFont typeface="Arial" panose="020B0604020202020204" pitchFamily="34" charset="0"/>
              <a:buChar char="•"/>
            </a:pPr>
            <a:r>
              <a:rPr lang="en-US" dirty="0">
                <a:latin typeface="Calibri Light" panose="020F0302020204030204" pitchFamily="34" charset="0"/>
                <a:cs typeface="Calibri Light" panose="020F0302020204030204" pitchFamily="34" charset="0"/>
              </a:rPr>
              <a:t>Provided classified national defense information via social media. </a:t>
            </a:r>
          </a:p>
          <a:p>
            <a:pPr marL="285750" indent="-285750">
              <a:lnSpc>
                <a:spcPts val="2200"/>
              </a:lnSpc>
              <a:spcBef>
                <a:spcPts val="600"/>
              </a:spcBef>
              <a:buFont typeface="Arial" panose="020B0604020202020204" pitchFamily="34" charset="0"/>
              <a:buChar char="•"/>
            </a:pPr>
            <a:r>
              <a:rPr lang="en-US" dirty="0">
                <a:latin typeface="Calibri Light" panose="020F0302020204030204" pitchFamily="34" charset="0"/>
                <a:cs typeface="Calibri Light" panose="020F0302020204030204" pitchFamily="34" charset="0"/>
              </a:rPr>
              <a:t>Failed to report suspicious requests from individuals relating to classified national defense information </a:t>
            </a:r>
          </a:p>
          <a:p>
            <a:pPr>
              <a:lnSpc>
                <a:spcPts val="2200"/>
              </a:lnSpc>
              <a:spcBef>
                <a:spcPts val="2400"/>
              </a:spcBef>
            </a:pPr>
            <a:r>
              <a:rPr lang="en-US" sz="3600" b="1" dirty="0">
                <a:solidFill>
                  <a:schemeClr val="tx2"/>
                </a:solidFill>
              </a:rPr>
              <a:t>Impact: </a:t>
            </a:r>
          </a:p>
          <a:p>
            <a:pPr>
              <a:lnSpc>
                <a:spcPts val="2200"/>
              </a:lnSpc>
              <a:spcBef>
                <a:spcPts val="600"/>
              </a:spcBef>
            </a:pPr>
            <a:r>
              <a:rPr lang="en-US" dirty="0" err="1">
                <a:latin typeface="Calibri Light" panose="020F0302020204030204" pitchFamily="34" charset="0"/>
                <a:cs typeface="Calibri Light" panose="020F0302020204030204" pitchFamily="34" charset="0"/>
              </a:rPr>
              <a:t>Frese</a:t>
            </a:r>
            <a:r>
              <a:rPr lang="en-US" dirty="0">
                <a:latin typeface="Calibri Light" panose="020F0302020204030204" pitchFamily="34" charset="0"/>
                <a:cs typeface="Calibri Light" panose="020F0302020204030204" pitchFamily="34" charset="0"/>
              </a:rPr>
              <a:t> created risk of exceptionally grave harm to the security of the United States through unauthorized disclosure by repeatedly passing classified information at the TS/SCI level to journalists, who published that information, sharing it with all of the nation’s adversaries. </a:t>
            </a:r>
          </a:p>
        </p:txBody>
      </p:sp>
    </p:spTree>
    <p:extLst>
      <p:ext uri="{BB962C8B-B14F-4D97-AF65-F5344CB8AC3E}">
        <p14:creationId xmlns:p14="http://schemas.microsoft.com/office/powerpoint/2010/main" val="131891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3634E2-3E24-A141-AF50-BE176AD4958A}"/>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tx2"/>
                </a:solidFill>
                <a:latin typeface="Calibri Light" panose="020F0302020204030204" pitchFamily="34" charset="0"/>
                <a:cs typeface="Calibri Light" panose="020F0302020204030204" pitchFamily="34" charset="0"/>
              </a:rPr>
              <a:t>INSIDER THREAT AWARENESS BRIEFING  |  </a:t>
            </a:r>
            <a:r>
              <a:rPr lang="en-US" sz="1400" b="1" dirty="0">
                <a:solidFill>
                  <a:schemeClr val="tx2"/>
                </a:solidFill>
                <a:latin typeface="Calibri" panose="020F0502020204030204" pitchFamily="34" charset="0"/>
                <a:cs typeface="Calibri" panose="020F0502020204030204" pitchFamily="34" charset="0"/>
              </a:rPr>
              <a:t>CASE STUDIES</a:t>
            </a:r>
          </a:p>
        </p:txBody>
      </p:sp>
      <p:sp>
        <p:nvSpPr>
          <p:cNvPr id="4" name="TextBox 3">
            <a:extLst>
              <a:ext uri="{FF2B5EF4-FFF2-40B4-BE49-F238E27FC236}">
                <a16:creationId xmlns:a16="http://schemas.microsoft.com/office/drawing/2014/main" id="{36994F5E-5695-B249-987E-AB00E2FFBDF3}"/>
              </a:ext>
            </a:extLst>
          </p:cNvPr>
          <p:cNvSpPr txBox="1"/>
          <p:nvPr/>
        </p:nvSpPr>
        <p:spPr>
          <a:xfrm>
            <a:off x="1328286" y="847023"/>
            <a:ext cx="2569946" cy="999697"/>
          </a:xfrm>
          <a:prstGeom prst="rect">
            <a:avLst/>
          </a:prstGeom>
          <a:noFill/>
        </p:spPr>
        <p:txBody>
          <a:bodyPr wrap="square" rtlCol="0">
            <a:spAutoFit/>
          </a:bodyPr>
          <a:lstStyle/>
          <a:p>
            <a:pPr algn="ctr">
              <a:lnSpc>
                <a:spcPts val="3500"/>
              </a:lnSpc>
            </a:pPr>
            <a:r>
              <a:rPr lang="en-US" sz="3600" b="1" dirty="0"/>
              <a:t>SHANNON STAFFORD</a:t>
            </a:r>
            <a:endParaRPr lang="en-US" sz="3600" dirty="0"/>
          </a:p>
        </p:txBody>
      </p:sp>
      <p:sp>
        <p:nvSpPr>
          <p:cNvPr id="5" name="TextBox 4">
            <a:extLst>
              <a:ext uri="{FF2B5EF4-FFF2-40B4-BE49-F238E27FC236}">
                <a16:creationId xmlns:a16="http://schemas.microsoft.com/office/drawing/2014/main" id="{E4CBCA6F-4B7B-9C4A-B98C-EDFFBD049987}"/>
              </a:ext>
            </a:extLst>
          </p:cNvPr>
          <p:cNvSpPr txBox="1"/>
          <p:nvPr/>
        </p:nvSpPr>
        <p:spPr>
          <a:xfrm>
            <a:off x="5143099" y="925430"/>
            <a:ext cx="6410725" cy="5581015"/>
          </a:xfrm>
          <a:prstGeom prst="rect">
            <a:avLst/>
          </a:prstGeom>
          <a:noFill/>
        </p:spPr>
        <p:txBody>
          <a:bodyPr wrap="square" rtlCol="0">
            <a:spAutoFit/>
          </a:bodyPr>
          <a:lstStyle/>
          <a:p>
            <a:pPr>
              <a:lnSpc>
                <a:spcPts val="2200"/>
              </a:lnSpc>
              <a:spcBef>
                <a:spcPts val="1200"/>
              </a:spcBef>
            </a:pPr>
            <a:r>
              <a:rPr lang="en-US" sz="3200" b="1" dirty="0">
                <a:solidFill>
                  <a:schemeClr val="tx2"/>
                </a:solidFill>
              </a:rPr>
              <a:t>PRIs: </a:t>
            </a:r>
          </a:p>
          <a:p>
            <a:pPr>
              <a:lnSpc>
                <a:spcPts val="2200"/>
              </a:lnSpc>
              <a:spcBef>
                <a:spcPts val="600"/>
              </a:spcBef>
            </a:pPr>
            <a:r>
              <a:rPr lang="en-US" sz="1600" b="1" dirty="0">
                <a:latin typeface="Calibri" panose="020F0502020204030204" pitchFamily="34" charset="0"/>
                <a:cs typeface="Calibri" panose="020F0502020204030204" pitchFamily="34" charset="0"/>
              </a:rPr>
              <a:t>Declining work performance </a:t>
            </a:r>
            <a:r>
              <a:rPr lang="en-US" sz="1600" dirty="0">
                <a:latin typeface="Calibri Light" panose="020F0302020204030204" pitchFamily="34" charset="0"/>
                <a:cs typeface="Calibri Light" panose="020F0302020204030204" pitchFamily="34" charset="0"/>
              </a:rPr>
              <a:t>– Stafford’s work performance in his new role was problematic, leading to demotion and, ultimately, dismissal. </a:t>
            </a:r>
          </a:p>
          <a:p>
            <a:pPr>
              <a:lnSpc>
                <a:spcPts val="2200"/>
              </a:lnSpc>
              <a:spcBef>
                <a:spcPts val="600"/>
              </a:spcBef>
            </a:pPr>
            <a:r>
              <a:rPr lang="en-US" sz="1600" b="1" dirty="0">
                <a:latin typeface="Calibri" panose="020F0502020204030204" pitchFamily="34" charset="0"/>
                <a:cs typeface="Calibri" panose="020F0502020204030204" pitchFamily="34" charset="0"/>
              </a:rPr>
              <a:t>Disgruntlement </a:t>
            </a:r>
            <a:r>
              <a:rPr lang="en-US" sz="1600" dirty="0">
                <a:latin typeface="Calibri Light" panose="020F0302020204030204" pitchFamily="34" charset="0"/>
                <a:cs typeface="Calibri Light" panose="020F0302020204030204" pitchFamily="34" charset="0"/>
              </a:rPr>
              <a:t>–Stafford was disgruntled over his demotion, which fueled his further decline in performance. </a:t>
            </a:r>
          </a:p>
          <a:p>
            <a:pPr>
              <a:lnSpc>
                <a:spcPts val="2200"/>
              </a:lnSpc>
              <a:spcBef>
                <a:spcPts val="600"/>
              </a:spcBef>
            </a:pPr>
            <a:r>
              <a:rPr lang="en-US" sz="1600" b="1" dirty="0">
                <a:latin typeface="Calibri" panose="020F0502020204030204" pitchFamily="34" charset="0"/>
                <a:cs typeface="Calibri" panose="020F0502020204030204" pitchFamily="34" charset="0"/>
              </a:rPr>
              <a:t>Technical Activity </a:t>
            </a:r>
            <a:r>
              <a:rPr lang="en-US" sz="1600" dirty="0">
                <a:latin typeface="Calibri Light" panose="020F0302020204030204" pitchFamily="34" charset="0"/>
                <a:cs typeface="Calibri Light" panose="020F0302020204030204" pitchFamily="34" charset="0"/>
              </a:rPr>
              <a:t>– Stafford had tried to access company data several times before he succeeded. </a:t>
            </a:r>
          </a:p>
          <a:p>
            <a:pPr>
              <a:lnSpc>
                <a:spcPts val="2200"/>
              </a:lnSpc>
              <a:spcBef>
                <a:spcPts val="600"/>
              </a:spcBef>
            </a:pPr>
            <a:r>
              <a:rPr lang="en-US" sz="1600" b="1" dirty="0">
                <a:latin typeface="Calibri" panose="020F0502020204030204" pitchFamily="34" charset="0"/>
                <a:cs typeface="Calibri" panose="020F0502020204030204" pitchFamily="34" charset="0"/>
              </a:rPr>
              <a:t>Access attributes </a:t>
            </a:r>
            <a:r>
              <a:rPr lang="en-US" sz="1600" dirty="0">
                <a:latin typeface="Calibri Light" panose="020F0302020204030204" pitchFamily="34" charset="0"/>
                <a:cs typeface="Calibri Light" panose="020F0302020204030204" pitchFamily="34" charset="0"/>
              </a:rPr>
              <a:t>– Stafford’s position as an IT professional gave him the knowledge of other user’s credentials</a:t>
            </a:r>
          </a:p>
          <a:p>
            <a:pPr>
              <a:lnSpc>
                <a:spcPts val="2200"/>
              </a:lnSpc>
              <a:spcBef>
                <a:spcPts val="2400"/>
              </a:spcBef>
            </a:pPr>
            <a:r>
              <a:rPr lang="en-US" sz="3200" b="1" dirty="0">
                <a:solidFill>
                  <a:schemeClr val="tx2"/>
                </a:solidFill>
              </a:rPr>
              <a:t>Impact: </a:t>
            </a:r>
          </a:p>
          <a:p>
            <a:pPr>
              <a:lnSpc>
                <a:spcPts val="2200"/>
              </a:lnSpc>
              <a:spcBef>
                <a:spcPts val="600"/>
              </a:spcBef>
            </a:pPr>
            <a:r>
              <a:rPr lang="en-US" sz="1600" dirty="0" smtClean="0">
                <a:latin typeface="Calibri Light" panose="020F0302020204030204" pitchFamily="34" charset="0"/>
                <a:cs typeface="Calibri Light" panose="020F0302020204030204" pitchFamily="34" charset="0"/>
              </a:rPr>
              <a:t>Stafford’s actions of deleting files and changing passwords to the storage management </a:t>
            </a:r>
            <a:r>
              <a:rPr lang="en-US" sz="1600" dirty="0">
                <a:latin typeface="Calibri Light" panose="020F0302020204030204" pitchFamily="34" charset="0"/>
                <a:cs typeface="Calibri Light" panose="020F0302020204030204" pitchFamily="34" charset="0"/>
              </a:rPr>
              <a:t>system caused severe disruption to the company’s operations and the loss of </a:t>
            </a:r>
            <a:r>
              <a:rPr lang="en-US" sz="1600" dirty="0" smtClean="0">
                <a:latin typeface="Calibri Light" panose="020F0302020204030204" pitchFamily="34" charset="0"/>
                <a:cs typeface="Calibri Light" panose="020F0302020204030204" pitchFamily="34" charset="0"/>
              </a:rPr>
              <a:t>some customer </a:t>
            </a:r>
            <a:r>
              <a:rPr lang="en-US" sz="1600" dirty="0">
                <a:latin typeface="Calibri Light" panose="020F0302020204030204" pitchFamily="34" charset="0"/>
                <a:cs typeface="Calibri Light" panose="020F0302020204030204" pitchFamily="34" charset="0"/>
              </a:rPr>
              <a:t>and user </a:t>
            </a:r>
            <a:r>
              <a:rPr lang="en-US" sz="1600" dirty="0" smtClean="0">
                <a:latin typeface="Calibri Light" panose="020F0302020204030204" pitchFamily="34" charset="0"/>
                <a:cs typeface="Calibri Light" panose="020F0302020204030204" pitchFamily="34" charset="0"/>
              </a:rPr>
              <a:t>data. It also </a:t>
            </a:r>
            <a:r>
              <a:rPr lang="en-US" sz="1600" smtClean="0">
                <a:latin typeface="Calibri Light" panose="020F0302020204030204" pitchFamily="34" charset="0"/>
                <a:cs typeface="Calibri Light" panose="020F0302020204030204" pitchFamily="34" charset="0"/>
              </a:rPr>
              <a:t>hindered the company’s </a:t>
            </a:r>
            <a:r>
              <a:rPr lang="en-US" sz="1600" dirty="0">
                <a:latin typeface="Calibri Light" panose="020F0302020204030204" pitchFamily="34" charset="0"/>
                <a:cs typeface="Calibri Light" panose="020F0302020204030204" pitchFamily="34" charset="0"/>
              </a:rPr>
              <a:t>efforts to determine what happened and </a:t>
            </a:r>
            <a:r>
              <a:rPr lang="en-US" sz="1600" dirty="0" smtClean="0">
                <a:latin typeface="Calibri Light" panose="020F0302020204030204" pitchFamily="34" charset="0"/>
                <a:cs typeface="Calibri Light" panose="020F0302020204030204" pitchFamily="34" charset="0"/>
              </a:rPr>
              <a:t>restore access </a:t>
            </a:r>
            <a:r>
              <a:rPr lang="en-US" sz="1600" dirty="0">
                <a:latin typeface="Calibri Light" panose="020F0302020204030204" pitchFamily="34" charset="0"/>
                <a:cs typeface="Calibri Light" panose="020F0302020204030204" pitchFamily="34" charset="0"/>
              </a:rPr>
              <a:t>to its remaining </a:t>
            </a:r>
            <a:r>
              <a:rPr lang="en-US" sz="1600" dirty="0" smtClean="0">
                <a:latin typeface="Calibri Light" panose="020F0302020204030204" pitchFamily="34" charset="0"/>
                <a:cs typeface="Calibri Light" panose="020F0302020204030204" pitchFamily="34" charset="0"/>
              </a:rPr>
              <a:t>files</a:t>
            </a:r>
            <a:r>
              <a:rPr lang="en-US" sz="1600" dirty="0">
                <a:latin typeface="Calibri Light" panose="020F0302020204030204" pitchFamily="34" charset="0"/>
                <a:cs typeface="Calibri Light" panose="020F0302020204030204" pitchFamily="34" charset="0"/>
              </a:rPr>
              <a:t>. Stafford’s damage and attempted damage to </a:t>
            </a:r>
            <a:r>
              <a:rPr lang="en-US" sz="1600" dirty="0" smtClean="0">
                <a:latin typeface="Calibri Light" panose="020F0302020204030204" pitchFamily="34" charset="0"/>
                <a:cs typeface="Calibri Light" panose="020F0302020204030204" pitchFamily="34" charset="0"/>
              </a:rPr>
              <a:t>their computer </a:t>
            </a:r>
            <a:r>
              <a:rPr lang="en-US" sz="1600" dirty="0">
                <a:latin typeface="Calibri Light" panose="020F0302020204030204" pitchFamily="34" charset="0"/>
                <a:cs typeface="Calibri Light" panose="020F0302020204030204" pitchFamily="34" charset="0"/>
              </a:rPr>
              <a:t>systems, including the cost of restoring the deleted systems, investigating what </a:t>
            </a:r>
            <a:r>
              <a:rPr lang="en-US" sz="1600" dirty="0" smtClean="0">
                <a:latin typeface="Calibri Light" panose="020F0302020204030204" pitchFamily="34" charset="0"/>
                <a:cs typeface="Calibri Light" panose="020F0302020204030204" pitchFamily="34" charset="0"/>
              </a:rPr>
              <a:t>happened, and </a:t>
            </a:r>
            <a:r>
              <a:rPr lang="en-US" sz="1600" dirty="0">
                <a:latin typeface="Calibri Light" panose="020F0302020204030204" pitchFamily="34" charset="0"/>
                <a:cs typeface="Calibri Light" panose="020F0302020204030204" pitchFamily="34" charset="0"/>
              </a:rPr>
              <a:t>responding to the intrusion, was at least $</a:t>
            </a:r>
            <a:r>
              <a:rPr lang="en-US" sz="1600" dirty="0" smtClean="0">
                <a:latin typeface="Calibri Light" panose="020F0302020204030204" pitchFamily="34" charset="0"/>
                <a:cs typeface="Calibri Light" panose="020F0302020204030204" pitchFamily="34" charset="0"/>
              </a:rPr>
              <a:t>38,270.</a:t>
            </a:r>
            <a:endParaRPr lang="en-US"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83266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F0A34F-8409-EE45-9E86-990B9E18D78D}"/>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tx2"/>
                </a:solidFill>
                <a:latin typeface="Calibri Light" panose="020F0302020204030204" pitchFamily="34" charset="0"/>
                <a:cs typeface="Calibri Light" panose="020F0302020204030204" pitchFamily="34" charset="0"/>
              </a:rPr>
              <a:t>INSIDER THREAT AWARENESS BRIEFING  |  </a:t>
            </a:r>
            <a:r>
              <a:rPr lang="en-US" sz="1400" b="1" dirty="0">
                <a:solidFill>
                  <a:schemeClr val="tx2"/>
                </a:solidFill>
                <a:latin typeface="Calibri" panose="020F0502020204030204" pitchFamily="34" charset="0"/>
                <a:cs typeface="Calibri" panose="020F0502020204030204" pitchFamily="34" charset="0"/>
              </a:rPr>
              <a:t>CASE STUDIES</a:t>
            </a:r>
          </a:p>
        </p:txBody>
      </p:sp>
      <p:sp>
        <p:nvSpPr>
          <p:cNvPr id="4" name="TextBox 3">
            <a:extLst>
              <a:ext uri="{FF2B5EF4-FFF2-40B4-BE49-F238E27FC236}">
                <a16:creationId xmlns:a16="http://schemas.microsoft.com/office/drawing/2014/main" id="{2C7CA401-06D5-A540-A1AA-718CC3E4628E}"/>
              </a:ext>
            </a:extLst>
          </p:cNvPr>
          <p:cNvSpPr txBox="1"/>
          <p:nvPr/>
        </p:nvSpPr>
        <p:spPr>
          <a:xfrm>
            <a:off x="1328285" y="1079404"/>
            <a:ext cx="3782557" cy="999697"/>
          </a:xfrm>
          <a:prstGeom prst="rect">
            <a:avLst/>
          </a:prstGeom>
          <a:noFill/>
        </p:spPr>
        <p:txBody>
          <a:bodyPr wrap="square" rtlCol="0">
            <a:spAutoFit/>
          </a:bodyPr>
          <a:lstStyle/>
          <a:p>
            <a:pPr algn="ctr">
              <a:lnSpc>
                <a:spcPts val="3500"/>
              </a:lnSpc>
            </a:pPr>
            <a:r>
              <a:rPr lang="en-US" sz="3600" b="1" dirty="0"/>
              <a:t>CANDACE MARIE CLAIBORNE</a:t>
            </a:r>
            <a:endParaRPr lang="en-US" sz="3600" dirty="0"/>
          </a:p>
        </p:txBody>
      </p:sp>
      <p:sp>
        <p:nvSpPr>
          <p:cNvPr id="5" name="TextBox 4">
            <a:extLst>
              <a:ext uri="{FF2B5EF4-FFF2-40B4-BE49-F238E27FC236}">
                <a16:creationId xmlns:a16="http://schemas.microsoft.com/office/drawing/2014/main" id="{97CABD1B-30A0-964C-95B4-DD8CBF1AEF79}"/>
              </a:ext>
            </a:extLst>
          </p:cNvPr>
          <p:cNvSpPr txBox="1"/>
          <p:nvPr/>
        </p:nvSpPr>
        <p:spPr>
          <a:xfrm>
            <a:off x="6096000" y="1048465"/>
            <a:ext cx="4457701" cy="3877985"/>
          </a:xfrm>
          <a:prstGeom prst="rect">
            <a:avLst/>
          </a:prstGeom>
          <a:noFill/>
        </p:spPr>
        <p:txBody>
          <a:bodyPr wrap="square" rtlCol="0">
            <a:spAutoFit/>
          </a:bodyPr>
          <a:lstStyle/>
          <a:p>
            <a:r>
              <a:rPr lang="en-US" sz="3600" b="1" dirty="0">
                <a:solidFill>
                  <a:schemeClr val="tx2"/>
                </a:solidFill>
                <a:latin typeface="Calibri" panose="020F0502020204030204" pitchFamily="34" charset="0"/>
                <a:cs typeface="Calibri" panose="020F0502020204030204" pitchFamily="34" charset="0"/>
              </a:rPr>
              <a:t>PRIs</a:t>
            </a:r>
            <a:r>
              <a:rPr lang="en-US" sz="3600" b="1" dirty="0">
                <a:latin typeface="Calibri" panose="020F0502020204030204" pitchFamily="34" charset="0"/>
                <a:cs typeface="Calibri" panose="020F0502020204030204" pitchFamily="34" charset="0"/>
              </a:rPr>
              <a:t>: </a:t>
            </a:r>
          </a:p>
          <a:p>
            <a:r>
              <a:rPr lang="en-US" dirty="0">
                <a:latin typeface="Calibri Light" panose="020F0302020204030204" pitchFamily="34" charset="0"/>
                <a:cs typeface="Calibri Light" panose="020F0302020204030204" pitchFamily="34" charset="0"/>
              </a:rPr>
              <a:t>Unexplained affluence, frequent unreported  foreign contact, attempts to conceal foreign travel, frequent personal travel beyond known income</a:t>
            </a:r>
          </a:p>
          <a:p>
            <a:pPr>
              <a:spcBef>
                <a:spcPts val="3600"/>
              </a:spcBef>
            </a:pPr>
            <a:r>
              <a:rPr lang="en-US" sz="3600" b="1" dirty="0">
                <a:solidFill>
                  <a:schemeClr val="tx2"/>
                </a:solidFill>
                <a:latin typeface="Calibri" panose="020F0502020204030204" pitchFamily="34" charset="0"/>
                <a:cs typeface="Calibri" panose="020F0502020204030204" pitchFamily="34" charset="0"/>
              </a:rPr>
              <a:t>Impact: </a:t>
            </a:r>
          </a:p>
          <a:p>
            <a:r>
              <a:rPr lang="en-US" dirty="0">
                <a:latin typeface="Calibri Light" panose="020F0302020204030204" pitchFamily="34" charset="0"/>
                <a:cs typeface="Calibri Light" panose="020F0302020204030204" pitchFamily="34" charset="0"/>
              </a:rPr>
              <a:t>Provided copies of internal documents from DoS on topics ranging from U.S. economic strategies to visits by dignitaries between two countries</a:t>
            </a:r>
          </a:p>
        </p:txBody>
      </p:sp>
    </p:spTree>
    <p:extLst>
      <p:ext uri="{BB962C8B-B14F-4D97-AF65-F5344CB8AC3E}">
        <p14:creationId xmlns:p14="http://schemas.microsoft.com/office/powerpoint/2010/main" val="3983431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CF6EE2-27D2-F04D-BE05-24697B222287}"/>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tx2"/>
                </a:solidFill>
                <a:latin typeface="Calibri Light" panose="020F0302020204030204" pitchFamily="34" charset="0"/>
                <a:cs typeface="Calibri Light" panose="020F0302020204030204" pitchFamily="34" charset="0"/>
              </a:rPr>
              <a:t>INSIDER THREAT AWARENESS BRIEFING  |  </a:t>
            </a:r>
            <a:r>
              <a:rPr lang="en-US" sz="1400" b="1" dirty="0">
                <a:solidFill>
                  <a:schemeClr val="tx2"/>
                </a:solidFill>
                <a:latin typeface="Calibri" panose="020F0502020204030204" pitchFamily="34" charset="0"/>
                <a:cs typeface="Calibri" panose="020F0502020204030204" pitchFamily="34" charset="0"/>
              </a:rPr>
              <a:t>CASE STUDIES</a:t>
            </a:r>
          </a:p>
        </p:txBody>
      </p:sp>
      <p:sp>
        <p:nvSpPr>
          <p:cNvPr id="3" name="TextBox 2">
            <a:extLst>
              <a:ext uri="{FF2B5EF4-FFF2-40B4-BE49-F238E27FC236}">
                <a16:creationId xmlns:a16="http://schemas.microsoft.com/office/drawing/2014/main" id="{1584641B-DE14-514B-82CA-A6CAB4717B3B}"/>
              </a:ext>
            </a:extLst>
          </p:cNvPr>
          <p:cNvSpPr txBox="1"/>
          <p:nvPr/>
        </p:nvSpPr>
        <p:spPr>
          <a:xfrm>
            <a:off x="1992429" y="993980"/>
            <a:ext cx="2569946" cy="550856"/>
          </a:xfrm>
          <a:prstGeom prst="rect">
            <a:avLst/>
          </a:prstGeom>
          <a:noFill/>
        </p:spPr>
        <p:txBody>
          <a:bodyPr wrap="square" rtlCol="0">
            <a:spAutoFit/>
          </a:bodyPr>
          <a:lstStyle/>
          <a:p>
            <a:pPr algn="ctr">
              <a:lnSpc>
                <a:spcPts val="3500"/>
              </a:lnSpc>
            </a:pPr>
            <a:r>
              <a:rPr lang="en-US" sz="3600" b="1" dirty="0"/>
              <a:t>IVAN LOPEZ</a:t>
            </a:r>
            <a:endParaRPr lang="en-US" sz="3600" dirty="0"/>
          </a:p>
        </p:txBody>
      </p:sp>
      <p:sp>
        <p:nvSpPr>
          <p:cNvPr id="4" name="TextBox 3">
            <a:extLst>
              <a:ext uri="{FF2B5EF4-FFF2-40B4-BE49-F238E27FC236}">
                <a16:creationId xmlns:a16="http://schemas.microsoft.com/office/drawing/2014/main" id="{A256979B-32A9-0449-ADC2-1D73C1D3D213}"/>
              </a:ext>
            </a:extLst>
          </p:cNvPr>
          <p:cNvSpPr txBox="1"/>
          <p:nvPr/>
        </p:nvSpPr>
        <p:spPr>
          <a:xfrm>
            <a:off x="6096000" y="993980"/>
            <a:ext cx="5274128" cy="3877985"/>
          </a:xfrm>
          <a:prstGeom prst="rect">
            <a:avLst/>
          </a:prstGeom>
          <a:noFill/>
        </p:spPr>
        <p:txBody>
          <a:bodyPr wrap="square" rtlCol="0">
            <a:spAutoFit/>
          </a:bodyPr>
          <a:lstStyle/>
          <a:p>
            <a:r>
              <a:rPr lang="en-US" sz="3600" b="1" dirty="0">
                <a:solidFill>
                  <a:schemeClr val="tx2"/>
                </a:solidFill>
                <a:latin typeface="Calibri" panose="020F0502020204030204" pitchFamily="34" charset="0"/>
                <a:cs typeface="Calibri" panose="020F0502020204030204" pitchFamily="34" charset="0"/>
              </a:rPr>
              <a:t>PRIs</a:t>
            </a:r>
            <a:r>
              <a:rPr lang="en-US" sz="3600" b="1" dirty="0">
                <a:latin typeface="Calibri" panose="020F0502020204030204" pitchFamily="34" charset="0"/>
                <a:cs typeface="Calibri" panose="020F0502020204030204" pitchFamily="34" charset="0"/>
              </a:rPr>
              <a:t>: </a:t>
            </a:r>
          </a:p>
          <a:p>
            <a:r>
              <a:rPr lang="en-US" sz="2400" dirty="0">
                <a:latin typeface="Calibri Light" panose="020F0302020204030204" pitchFamily="34" charset="0"/>
                <a:cs typeface="Calibri Light" panose="020F0302020204030204" pitchFamily="34" charset="0"/>
              </a:rPr>
              <a:t>Depression, anxiety, sleep disturbances, possible PTSD, recent deaths in the family, substandard performance, stressful PCS</a:t>
            </a:r>
          </a:p>
          <a:p>
            <a:pPr>
              <a:spcBef>
                <a:spcPts val="3600"/>
              </a:spcBef>
            </a:pPr>
            <a:r>
              <a:rPr lang="en-US" sz="3600" b="1" dirty="0">
                <a:solidFill>
                  <a:schemeClr val="tx2"/>
                </a:solidFill>
                <a:latin typeface="Calibri" panose="020F0502020204030204" pitchFamily="34" charset="0"/>
                <a:cs typeface="Calibri" panose="020F0502020204030204" pitchFamily="34" charset="0"/>
              </a:rPr>
              <a:t>Impact: </a:t>
            </a:r>
          </a:p>
          <a:p>
            <a:r>
              <a:rPr lang="en-US" sz="2400" dirty="0">
                <a:latin typeface="Calibri Light" panose="020F0302020204030204" pitchFamily="34" charset="0"/>
                <a:cs typeface="Calibri Light" panose="020F0302020204030204" pitchFamily="34" charset="0"/>
              </a:rPr>
              <a:t>Wounded 14 other soldiers, killed three soldiers, left behind wife and children</a:t>
            </a:r>
          </a:p>
        </p:txBody>
      </p:sp>
    </p:spTree>
    <p:extLst>
      <p:ext uri="{BB962C8B-B14F-4D97-AF65-F5344CB8AC3E}">
        <p14:creationId xmlns:p14="http://schemas.microsoft.com/office/powerpoint/2010/main" val="50029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75D30F-0189-FD47-BDAB-E90C0074ED83}"/>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tx2"/>
                </a:solidFill>
                <a:latin typeface="Calibri Light" panose="020F0302020204030204" pitchFamily="34" charset="0"/>
                <a:cs typeface="Calibri Light" panose="020F0302020204030204" pitchFamily="34" charset="0"/>
              </a:rPr>
              <a:t>INSIDER THREAT AWARENESS BRIEFING  |  </a:t>
            </a:r>
            <a:r>
              <a:rPr lang="en-US" sz="1400" b="1" dirty="0">
                <a:solidFill>
                  <a:schemeClr val="tx2"/>
                </a:solidFill>
                <a:latin typeface="Calibri" panose="020F0502020204030204" pitchFamily="34" charset="0"/>
                <a:cs typeface="Calibri" panose="020F0502020204030204" pitchFamily="34" charset="0"/>
              </a:rPr>
              <a:t>CASE STUDIES</a:t>
            </a:r>
          </a:p>
        </p:txBody>
      </p:sp>
      <p:sp>
        <p:nvSpPr>
          <p:cNvPr id="3" name="TextBox 2">
            <a:extLst>
              <a:ext uri="{FF2B5EF4-FFF2-40B4-BE49-F238E27FC236}">
                <a16:creationId xmlns:a16="http://schemas.microsoft.com/office/drawing/2014/main" id="{AE085DD0-E247-3440-AC82-63E80419F833}"/>
              </a:ext>
            </a:extLst>
          </p:cNvPr>
          <p:cNvSpPr txBox="1"/>
          <p:nvPr/>
        </p:nvSpPr>
        <p:spPr>
          <a:xfrm>
            <a:off x="1589542" y="819865"/>
            <a:ext cx="3234089" cy="999697"/>
          </a:xfrm>
          <a:prstGeom prst="rect">
            <a:avLst/>
          </a:prstGeom>
          <a:noFill/>
        </p:spPr>
        <p:txBody>
          <a:bodyPr wrap="square" rtlCol="0">
            <a:spAutoFit/>
          </a:bodyPr>
          <a:lstStyle/>
          <a:p>
            <a:pPr algn="ctr">
              <a:lnSpc>
                <a:spcPts val="3500"/>
              </a:lnSpc>
            </a:pPr>
            <a:r>
              <a:rPr lang="en-US" sz="3600" b="1" dirty="0"/>
              <a:t>CHRISTOPHER PAUL HASSON</a:t>
            </a:r>
            <a:endParaRPr lang="en-US" sz="3600" dirty="0"/>
          </a:p>
        </p:txBody>
      </p:sp>
      <p:sp>
        <p:nvSpPr>
          <p:cNvPr id="4" name="TextBox 3">
            <a:extLst>
              <a:ext uri="{FF2B5EF4-FFF2-40B4-BE49-F238E27FC236}">
                <a16:creationId xmlns:a16="http://schemas.microsoft.com/office/drawing/2014/main" id="{9B38BC58-2F3D-2042-8E0F-67091F9943E9}"/>
              </a:ext>
            </a:extLst>
          </p:cNvPr>
          <p:cNvSpPr txBox="1"/>
          <p:nvPr/>
        </p:nvSpPr>
        <p:spPr>
          <a:xfrm>
            <a:off x="5453742" y="721891"/>
            <a:ext cx="5943601" cy="5760551"/>
          </a:xfrm>
          <a:prstGeom prst="rect">
            <a:avLst/>
          </a:prstGeom>
          <a:noFill/>
        </p:spPr>
        <p:txBody>
          <a:bodyPr wrap="square" rtlCol="0">
            <a:spAutoFit/>
          </a:bodyPr>
          <a:lstStyle/>
          <a:p>
            <a:pPr>
              <a:spcBef>
                <a:spcPts val="3600"/>
              </a:spcBef>
            </a:pPr>
            <a:r>
              <a:rPr lang="en-US" sz="3600" b="1" dirty="0">
                <a:solidFill>
                  <a:schemeClr val="tx2"/>
                </a:solidFill>
                <a:latin typeface="Calibri" panose="020F0502020204030204" pitchFamily="34" charset="0"/>
                <a:cs typeface="Calibri" panose="020F0502020204030204" pitchFamily="34" charset="0"/>
              </a:rPr>
              <a:t>PRIs: </a:t>
            </a:r>
          </a:p>
          <a:p>
            <a:r>
              <a:rPr lang="en-US" sz="2400" dirty="0">
                <a:latin typeface="Calibri Light" panose="020F0302020204030204" pitchFamily="34" charset="0"/>
                <a:cs typeface="Calibri Light" panose="020F0302020204030204" pitchFamily="34" charset="0"/>
              </a:rPr>
              <a:t>Association with extremist views, expressing ill will toward U.S. Government, Possessing illegal weapons and drugs, and misuse of U.S. Government automated information system</a:t>
            </a:r>
          </a:p>
          <a:p>
            <a:pPr>
              <a:spcBef>
                <a:spcPts val="2400"/>
              </a:spcBef>
            </a:pPr>
            <a:r>
              <a:rPr lang="en-US" sz="3600" b="1" dirty="0">
                <a:solidFill>
                  <a:schemeClr val="tx2"/>
                </a:solidFill>
                <a:latin typeface="Calibri" panose="020F0502020204030204" pitchFamily="34" charset="0"/>
                <a:cs typeface="Calibri" panose="020F0502020204030204" pitchFamily="34" charset="0"/>
              </a:rPr>
              <a:t>Impact</a:t>
            </a:r>
            <a:r>
              <a:rPr lang="en-US" sz="2400" dirty="0">
                <a:latin typeface="Calibri Light" panose="020F0302020204030204" pitchFamily="34" charset="0"/>
                <a:cs typeface="Calibri Light" panose="020F0302020204030204" pitchFamily="34" charset="0"/>
              </a:rPr>
              <a:t>: </a:t>
            </a:r>
          </a:p>
          <a:p>
            <a:r>
              <a:rPr lang="en-US" sz="2400" dirty="0">
                <a:latin typeface="Calibri Light" panose="020F0302020204030204" pitchFamily="34" charset="0"/>
                <a:cs typeface="Calibri Light" panose="020F0302020204030204" pitchFamily="34" charset="0"/>
              </a:rPr>
              <a:t>This case exemplifies a positive insider threat outcome in that a hostile act was prevented by an effective insider threat program. Had his activities not been detected in time, he might have been able to carry them out against some individuals whom he researched and placed on target lists</a:t>
            </a:r>
          </a:p>
        </p:txBody>
      </p:sp>
    </p:spTree>
    <p:extLst>
      <p:ext uri="{BB962C8B-B14F-4D97-AF65-F5344CB8AC3E}">
        <p14:creationId xmlns:p14="http://schemas.microsoft.com/office/powerpoint/2010/main" val="356385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D8114A-5D11-0146-909F-0C554B36E9B0}"/>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COUNTERINTELLIGENCE AND SECURITY</a:t>
            </a:r>
          </a:p>
        </p:txBody>
      </p:sp>
    </p:spTree>
    <p:extLst>
      <p:ext uri="{BB962C8B-B14F-4D97-AF65-F5344CB8AC3E}">
        <p14:creationId xmlns:p14="http://schemas.microsoft.com/office/powerpoint/2010/main" val="73583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59EF87-9197-CC4D-ADC0-35E304310B75}"/>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LEARNING OBJECTIVES</a:t>
            </a:r>
          </a:p>
        </p:txBody>
      </p:sp>
      <p:sp>
        <p:nvSpPr>
          <p:cNvPr id="3" name="TextBox 2">
            <a:extLst>
              <a:ext uri="{FF2B5EF4-FFF2-40B4-BE49-F238E27FC236}">
                <a16:creationId xmlns:a16="http://schemas.microsoft.com/office/drawing/2014/main" id="{671141C6-19FE-C249-BF86-9CEC6763EED8}"/>
              </a:ext>
            </a:extLst>
          </p:cNvPr>
          <p:cNvSpPr txBox="1"/>
          <p:nvPr/>
        </p:nvSpPr>
        <p:spPr>
          <a:xfrm>
            <a:off x="2154264" y="1131376"/>
            <a:ext cx="7741404" cy="461665"/>
          </a:xfrm>
          <a:prstGeom prst="rect">
            <a:avLst/>
          </a:prstGeom>
          <a:noFill/>
        </p:spPr>
        <p:txBody>
          <a:bodyPr wrap="square" rtlCol="0">
            <a:spAutoFit/>
          </a:bodyPr>
          <a:lstStyle/>
          <a:p>
            <a:pPr algn="ctr"/>
            <a:r>
              <a:rPr lang="en-US" sz="2400" b="1" dirty="0"/>
              <a:t>At the end of this brief, you will be able to:</a:t>
            </a:r>
            <a:endParaRPr lang="en-US" sz="2400" dirty="0"/>
          </a:p>
        </p:txBody>
      </p:sp>
      <p:sp>
        <p:nvSpPr>
          <p:cNvPr id="4" name="TextBox 3">
            <a:extLst>
              <a:ext uri="{FF2B5EF4-FFF2-40B4-BE49-F238E27FC236}">
                <a16:creationId xmlns:a16="http://schemas.microsoft.com/office/drawing/2014/main" id="{32C12FCE-14B3-1946-8D92-B36A0A40F034}"/>
              </a:ext>
            </a:extLst>
          </p:cNvPr>
          <p:cNvSpPr txBox="1"/>
          <p:nvPr/>
        </p:nvSpPr>
        <p:spPr>
          <a:xfrm>
            <a:off x="18979" y="4827722"/>
            <a:ext cx="2615733" cy="1938992"/>
          </a:xfrm>
          <a:prstGeom prst="rect">
            <a:avLst/>
          </a:prstGeom>
          <a:noFill/>
        </p:spPr>
        <p:txBody>
          <a:bodyPr wrap="square" rtlCol="0">
            <a:spAutoFit/>
          </a:bodyPr>
          <a:lstStyle/>
          <a:p>
            <a:pPr algn="ctr"/>
            <a:r>
              <a:rPr lang="en-US" sz="2400" b="1" dirty="0"/>
              <a:t>Explain the importance</a:t>
            </a:r>
            <a:r>
              <a:rPr lang="en-US" sz="2400" dirty="0"/>
              <a:t> of detecting and reporting potential insider threats</a:t>
            </a:r>
          </a:p>
        </p:txBody>
      </p:sp>
      <p:sp>
        <p:nvSpPr>
          <p:cNvPr id="5" name="TextBox 4">
            <a:extLst>
              <a:ext uri="{FF2B5EF4-FFF2-40B4-BE49-F238E27FC236}">
                <a16:creationId xmlns:a16="http://schemas.microsoft.com/office/drawing/2014/main" id="{BB46541A-456C-414E-A802-CBDECD690290}"/>
              </a:ext>
            </a:extLst>
          </p:cNvPr>
          <p:cNvSpPr txBox="1"/>
          <p:nvPr/>
        </p:nvSpPr>
        <p:spPr>
          <a:xfrm>
            <a:off x="2821552" y="4827722"/>
            <a:ext cx="2895600" cy="1938992"/>
          </a:xfrm>
          <a:prstGeom prst="rect">
            <a:avLst/>
          </a:prstGeom>
          <a:noFill/>
        </p:spPr>
        <p:txBody>
          <a:bodyPr wrap="square" rtlCol="0">
            <a:spAutoFit/>
          </a:bodyPr>
          <a:lstStyle/>
          <a:p>
            <a:pPr algn="ctr"/>
            <a:r>
              <a:rPr lang="en-US" sz="2400" b="1" dirty="0"/>
              <a:t>Identify indicators</a:t>
            </a:r>
            <a:r>
              <a:rPr lang="en-US" sz="2400" dirty="0"/>
              <a:t> of insider threat behavior and procedures to report such behavior</a:t>
            </a:r>
          </a:p>
        </p:txBody>
      </p:sp>
      <p:sp>
        <p:nvSpPr>
          <p:cNvPr id="6" name="TextBox 5">
            <a:extLst>
              <a:ext uri="{FF2B5EF4-FFF2-40B4-BE49-F238E27FC236}">
                <a16:creationId xmlns:a16="http://schemas.microsoft.com/office/drawing/2014/main" id="{62DE3017-E364-C848-8438-1B5AF70B9EC1}"/>
              </a:ext>
            </a:extLst>
          </p:cNvPr>
          <p:cNvSpPr txBox="1"/>
          <p:nvPr/>
        </p:nvSpPr>
        <p:spPr>
          <a:xfrm>
            <a:off x="5903992" y="4827722"/>
            <a:ext cx="3272727" cy="1938992"/>
          </a:xfrm>
          <a:prstGeom prst="rect">
            <a:avLst/>
          </a:prstGeom>
          <a:noFill/>
        </p:spPr>
        <p:txBody>
          <a:bodyPr wrap="square" rtlCol="0">
            <a:spAutoFit/>
          </a:bodyPr>
          <a:lstStyle/>
          <a:p>
            <a:pPr algn="ctr"/>
            <a:r>
              <a:rPr lang="en-US" sz="2400" b="1" dirty="0"/>
              <a:t>Describe methodologies</a:t>
            </a:r>
            <a:r>
              <a:rPr lang="en-US" sz="2400" dirty="0"/>
              <a:t> of adversaries to recruit trusted insiders and collect classified information</a:t>
            </a:r>
          </a:p>
        </p:txBody>
      </p:sp>
      <p:sp>
        <p:nvSpPr>
          <p:cNvPr id="7" name="TextBox 6">
            <a:extLst>
              <a:ext uri="{FF2B5EF4-FFF2-40B4-BE49-F238E27FC236}">
                <a16:creationId xmlns:a16="http://schemas.microsoft.com/office/drawing/2014/main" id="{CAACC3F6-D04B-8747-8A06-C7E27ED329BC}"/>
              </a:ext>
            </a:extLst>
          </p:cNvPr>
          <p:cNvSpPr txBox="1"/>
          <p:nvPr/>
        </p:nvSpPr>
        <p:spPr>
          <a:xfrm>
            <a:off x="9363560" y="4827722"/>
            <a:ext cx="2588217" cy="1938992"/>
          </a:xfrm>
          <a:prstGeom prst="rect">
            <a:avLst/>
          </a:prstGeom>
          <a:noFill/>
        </p:spPr>
        <p:txBody>
          <a:bodyPr wrap="square" rtlCol="0">
            <a:spAutoFit/>
          </a:bodyPr>
          <a:lstStyle/>
          <a:p>
            <a:pPr algn="ctr"/>
            <a:r>
              <a:rPr lang="en-US" sz="2400" b="1" dirty="0"/>
              <a:t>Understand</a:t>
            </a:r>
            <a:r>
              <a:rPr lang="en-US" sz="2400" dirty="0"/>
              <a:t> counterintelligence and security reporting requirements</a:t>
            </a:r>
          </a:p>
        </p:txBody>
      </p:sp>
    </p:spTree>
    <p:extLst>
      <p:ext uri="{BB962C8B-B14F-4D97-AF65-F5344CB8AC3E}">
        <p14:creationId xmlns:p14="http://schemas.microsoft.com/office/powerpoint/2010/main" val="1680992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385DA4-3D43-5647-B437-B1216F8416DB}"/>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FOREIGN TARGETING AND RECERUITING</a:t>
            </a:r>
          </a:p>
        </p:txBody>
      </p:sp>
      <p:sp>
        <p:nvSpPr>
          <p:cNvPr id="3" name="TextBox 2">
            <a:extLst>
              <a:ext uri="{FF2B5EF4-FFF2-40B4-BE49-F238E27FC236}">
                <a16:creationId xmlns:a16="http://schemas.microsoft.com/office/drawing/2014/main" id="{0E4EE07D-BBA0-DB43-A160-BE0AD88BE703}"/>
              </a:ext>
            </a:extLst>
          </p:cNvPr>
          <p:cNvSpPr txBox="1"/>
          <p:nvPr/>
        </p:nvSpPr>
        <p:spPr>
          <a:xfrm>
            <a:off x="2465614" y="1322614"/>
            <a:ext cx="1828800" cy="5022465"/>
          </a:xfrm>
          <a:prstGeom prst="rect">
            <a:avLst/>
          </a:prstGeom>
          <a:noFill/>
        </p:spPr>
        <p:txBody>
          <a:bodyPr wrap="square" rtlCol="0">
            <a:spAutoFit/>
          </a:bodyPr>
          <a:lstStyle/>
          <a:p>
            <a:pPr>
              <a:lnSpc>
                <a:spcPts val="3200"/>
              </a:lnSpc>
            </a:pPr>
            <a:r>
              <a:rPr lang="en-US" sz="3200" b="1" dirty="0">
                <a:solidFill>
                  <a:schemeClr val="accent1"/>
                </a:solidFill>
              </a:rPr>
              <a:t>Spot &amp; </a:t>
            </a:r>
            <a:br>
              <a:rPr lang="en-US" sz="3200" b="1" dirty="0">
                <a:solidFill>
                  <a:schemeClr val="accent1"/>
                </a:solidFill>
              </a:rPr>
            </a:br>
            <a:r>
              <a:rPr lang="en-US" sz="3200" b="1" dirty="0">
                <a:solidFill>
                  <a:schemeClr val="accent1"/>
                </a:solidFill>
              </a:rPr>
              <a:t>Assess</a:t>
            </a:r>
            <a:endParaRPr lang="en-US" sz="3200" dirty="0">
              <a:solidFill>
                <a:schemeClr val="accent1"/>
              </a:solidFill>
            </a:endParaRPr>
          </a:p>
          <a:p>
            <a:pPr>
              <a:lnSpc>
                <a:spcPts val="3200"/>
              </a:lnSpc>
            </a:pPr>
            <a:r>
              <a:rPr lang="en-US" sz="3200" dirty="0">
                <a:solidFill>
                  <a:schemeClr val="accent1"/>
                </a:solidFill>
              </a:rPr>
              <a:t/>
            </a:r>
            <a:br>
              <a:rPr lang="en-US" sz="3200" dirty="0">
                <a:solidFill>
                  <a:schemeClr val="accent1"/>
                </a:solidFill>
              </a:rPr>
            </a:br>
            <a:endParaRPr lang="en-US" sz="3200" dirty="0">
              <a:solidFill>
                <a:schemeClr val="accent1"/>
              </a:solidFill>
            </a:endParaRPr>
          </a:p>
          <a:p>
            <a:pPr>
              <a:lnSpc>
                <a:spcPts val="3200"/>
              </a:lnSpc>
            </a:pPr>
            <a:r>
              <a:rPr lang="en-US" sz="3200" b="1" dirty="0">
                <a:solidFill>
                  <a:schemeClr val="accent1"/>
                </a:solidFill>
              </a:rPr>
              <a:t>Develop</a:t>
            </a:r>
            <a:endParaRPr lang="en-US" sz="3200" dirty="0">
              <a:solidFill>
                <a:schemeClr val="accent1"/>
              </a:solidFill>
            </a:endParaRPr>
          </a:p>
          <a:p>
            <a:pPr>
              <a:lnSpc>
                <a:spcPts val="3200"/>
              </a:lnSpc>
            </a:pPr>
            <a:r>
              <a:rPr lang="en-US" sz="3200" dirty="0">
                <a:solidFill>
                  <a:schemeClr val="accent1"/>
                </a:solidFill>
              </a:rPr>
              <a:t/>
            </a:r>
            <a:br>
              <a:rPr lang="en-US" sz="3200" dirty="0">
                <a:solidFill>
                  <a:schemeClr val="accent1"/>
                </a:solidFill>
              </a:rPr>
            </a:br>
            <a:endParaRPr lang="en-US" sz="3200" dirty="0">
              <a:solidFill>
                <a:schemeClr val="accent1"/>
              </a:solidFill>
            </a:endParaRPr>
          </a:p>
          <a:p>
            <a:pPr>
              <a:lnSpc>
                <a:spcPts val="3200"/>
              </a:lnSpc>
            </a:pPr>
            <a:r>
              <a:rPr lang="en-US" sz="3200" b="1" dirty="0">
                <a:solidFill>
                  <a:schemeClr val="accent1"/>
                </a:solidFill>
              </a:rPr>
              <a:t>Recruit</a:t>
            </a:r>
            <a:endParaRPr lang="en-US" sz="3200" dirty="0">
              <a:solidFill>
                <a:schemeClr val="accent1"/>
              </a:solidFill>
            </a:endParaRPr>
          </a:p>
          <a:p>
            <a:pPr>
              <a:lnSpc>
                <a:spcPts val="3200"/>
              </a:lnSpc>
            </a:pPr>
            <a:r>
              <a:rPr lang="en-US" sz="3200" dirty="0">
                <a:solidFill>
                  <a:schemeClr val="accent1"/>
                </a:solidFill>
              </a:rPr>
              <a:t/>
            </a:r>
            <a:br>
              <a:rPr lang="en-US" sz="3200" dirty="0">
                <a:solidFill>
                  <a:schemeClr val="accent1"/>
                </a:solidFill>
              </a:rPr>
            </a:br>
            <a:endParaRPr lang="en-US" sz="3200" dirty="0">
              <a:solidFill>
                <a:schemeClr val="accent1"/>
              </a:solidFill>
            </a:endParaRPr>
          </a:p>
          <a:p>
            <a:pPr>
              <a:lnSpc>
                <a:spcPts val="3200"/>
              </a:lnSpc>
            </a:pPr>
            <a:r>
              <a:rPr lang="en-US" sz="3200" b="1" dirty="0">
                <a:solidFill>
                  <a:schemeClr val="accent1"/>
                </a:solidFill>
              </a:rPr>
              <a:t>Elicit</a:t>
            </a:r>
            <a:endParaRPr lang="en-US" sz="3200" dirty="0">
              <a:solidFill>
                <a:schemeClr val="accent1"/>
              </a:solidFill>
            </a:endParaRPr>
          </a:p>
          <a:p>
            <a:pPr>
              <a:lnSpc>
                <a:spcPts val="3200"/>
              </a:lnSpc>
            </a:pPr>
            <a:endParaRPr lang="en-US" sz="3200" dirty="0">
              <a:solidFill>
                <a:schemeClr val="accent1"/>
              </a:solidFill>
            </a:endParaRPr>
          </a:p>
        </p:txBody>
      </p:sp>
    </p:spTree>
    <p:extLst>
      <p:ext uri="{BB962C8B-B14F-4D97-AF65-F5344CB8AC3E}">
        <p14:creationId xmlns:p14="http://schemas.microsoft.com/office/powerpoint/2010/main" val="102069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607748-49C0-1C4C-8149-D17F41500149}"/>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REPORTING POTENTIAL RISKS</a:t>
            </a:r>
          </a:p>
        </p:txBody>
      </p:sp>
      <p:sp>
        <p:nvSpPr>
          <p:cNvPr id="3" name="TextBox 2">
            <a:extLst>
              <a:ext uri="{FF2B5EF4-FFF2-40B4-BE49-F238E27FC236}">
                <a16:creationId xmlns:a16="http://schemas.microsoft.com/office/drawing/2014/main" id="{3C0A35E5-A675-E44B-860C-4F62999FE293}"/>
              </a:ext>
            </a:extLst>
          </p:cNvPr>
          <p:cNvSpPr txBox="1"/>
          <p:nvPr/>
        </p:nvSpPr>
        <p:spPr>
          <a:xfrm>
            <a:off x="6096000" y="2122714"/>
            <a:ext cx="4876800" cy="3978012"/>
          </a:xfrm>
          <a:prstGeom prst="rect">
            <a:avLst/>
          </a:prstGeom>
          <a:noFill/>
        </p:spPr>
        <p:txBody>
          <a:bodyPr wrap="square" rtlCol="0">
            <a:spAutoFit/>
          </a:bodyPr>
          <a:lstStyle/>
          <a:p>
            <a:pPr>
              <a:lnSpc>
                <a:spcPts val="2060"/>
              </a:lnSpc>
              <a:spcBef>
                <a:spcPts val="2400"/>
              </a:spcBef>
            </a:pPr>
            <a:r>
              <a:rPr lang="en-US" sz="3600" b="1" dirty="0">
                <a:solidFill>
                  <a:schemeClr val="accent1"/>
                </a:solidFill>
              </a:rPr>
              <a:t>DOD REPORTING</a:t>
            </a:r>
          </a:p>
          <a:p>
            <a:pPr marL="285750" indent="-285750">
              <a:lnSpc>
                <a:spcPts val="2060"/>
              </a:lnSpc>
              <a:spcBef>
                <a:spcPts val="2400"/>
              </a:spcBef>
              <a:buClr>
                <a:schemeClr val="accent1"/>
              </a:buClr>
              <a:buSzPct val="150000"/>
              <a:buFont typeface="Wingdings" pitchFamily="2" charset="2"/>
              <a:buChar char="ü"/>
            </a:pPr>
            <a:r>
              <a:rPr lang="en-US" b="1" dirty="0">
                <a:solidFill>
                  <a:schemeClr val="bg1"/>
                </a:solidFill>
              </a:rPr>
              <a:t>DoD Directive 5240.06 Counterintelligence Awareness and Reporting (CIAR) requires reporting contacts, activities, indicators and behaviors associated with foreign intelligence entities</a:t>
            </a:r>
            <a:endParaRPr lang="en-US" dirty="0">
              <a:solidFill>
                <a:schemeClr val="bg1"/>
              </a:solidFill>
            </a:endParaRPr>
          </a:p>
          <a:p>
            <a:pPr marL="285750" indent="-285750">
              <a:lnSpc>
                <a:spcPts val="2060"/>
              </a:lnSpc>
              <a:spcBef>
                <a:spcPts val="2400"/>
              </a:spcBef>
              <a:buClr>
                <a:schemeClr val="accent1"/>
              </a:buClr>
              <a:buSzPct val="150000"/>
              <a:buFont typeface="Wingdings" pitchFamily="2" charset="2"/>
              <a:buChar char="ü"/>
            </a:pPr>
            <a:r>
              <a:rPr lang="en-US" b="1" dirty="0">
                <a:solidFill>
                  <a:schemeClr val="bg1"/>
                </a:solidFill>
              </a:rPr>
              <a:t>DoDD 5205.16 requires reporting of Insider Threat Indicators</a:t>
            </a:r>
            <a:endParaRPr lang="en-US" dirty="0">
              <a:solidFill>
                <a:schemeClr val="bg1"/>
              </a:solidFill>
            </a:endParaRPr>
          </a:p>
          <a:p>
            <a:pPr marL="285750" indent="-285750">
              <a:lnSpc>
                <a:spcPts val="2060"/>
              </a:lnSpc>
              <a:spcBef>
                <a:spcPts val="2400"/>
              </a:spcBef>
              <a:buClr>
                <a:schemeClr val="accent1"/>
              </a:buClr>
              <a:buSzPct val="150000"/>
              <a:buFont typeface="Wingdings" pitchFamily="2" charset="2"/>
              <a:buChar char="ü"/>
            </a:pPr>
            <a:r>
              <a:rPr lang="en-US" b="1" dirty="0">
                <a:solidFill>
                  <a:schemeClr val="bg1"/>
                </a:solidFill>
              </a:rPr>
              <a:t>Immediately report suspicious activities, behaviors, and contacts to your supervisor, security, or insider threat program personnel</a:t>
            </a:r>
            <a:endParaRPr lang="en-US" dirty="0">
              <a:solidFill>
                <a:schemeClr val="bg1"/>
              </a:solidFill>
            </a:endParaRPr>
          </a:p>
        </p:txBody>
      </p:sp>
    </p:spTree>
    <p:extLst>
      <p:ext uri="{BB962C8B-B14F-4D97-AF65-F5344CB8AC3E}">
        <p14:creationId xmlns:p14="http://schemas.microsoft.com/office/powerpoint/2010/main" val="2489860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EBD1E-283F-8F4F-884A-6BFE36F0879E}"/>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REPORTING POTENTIAL RISKS</a:t>
            </a:r>
          </a:p>
        </p:txBody>
      </p:sp>
      <p:sp>
        <p:nvSpPr>
          <p:cNvPr id="5" name="TextBox 4">
            <a:extLst>
              <a:ext uri="{FF2B5EF4-FFF2-40B4-BE49-F238E27FC236}">
                <a16:creationId xmlns:a16="http://schemas.microsoft.com/office/drawing/2014/main" id="{EC40891E-D2AD-114A-B74B-AD216F51F810}"/>
              </a:ext>
            </a:extLst>
          </p:cNvPr>
          <p:cNvSpPr txBox="1"/>
          <p:nvPr/>
        </p:nvSpPr>
        <p:spPr>
          <a:xfrm>
            <a:off x="6095999" y="2122714"/>
            <a:ext cx="5529943" cy="4516621"/>
          </a:xfrm>
          <a:prstGeom prst="rect">
            <a:avLst/>
          </a:prstGeom>
          <a:noFill/>
        </p:spPr>
        <p:txBody>
          <a:bodyPr wrap="square" rtlCol="0">
            <a:spAutoFit/>
          </a:bodyPr>
          <a:lstStyle/>
          <a:p>
            <a:pPr>
              <a:lnSpc>
                <a:spcPts val="2060"/>
              </a:lnSpc>
              <a:spcBef>
                <a:spcPts val="2400"/>
              </a:spcBef>
            </a:pPr>
            <a:r>
              <a:rPr lang="en-US" sz="3600" b="1" dirty="0">
                <a:solidFill>
                  <a:schemeClr val="accent1"/>
                </a:solidFill>
              </a:rPr>
              <a:t>INDUSTRY REPORTING</a:t>
            </a:r>
          </a:p>
          <a:p>
            <a:pPr marL="285750" indent="-285750">
              <a:lnSpc>
                <a:spcPts val="2060"/>
              </a:lnSpc>
              <a:spcBef>
                <a:spcPts val="2400"/>
              </a:spcBef>
              <a:buClr>
                <a:schemeClr val="accent1"/>
              </a:buClr>
              <a:buSzPct val="150000"/>
              <a:buFont typeface="Wingdings" pitchFamily="2" charset="2"/>
              <a:buChar char="ü"/>
            </a:pPr>
            <a:r>
              <a:rPr lang="en-US" b="1" dirty="0">
                <a:solidFill>
                  <a:schemeClr val="bg1"/>
                </a:solidFill>
              </a:rPr>
              <a:t>Report any incidents that meet thresholds of NISPOM paragraphs 1-301, 1-302a, or b. These include adverse information, security violations, personnel security issues, and suspicious contacts</a:t>
            </a:r>
          </a:p>
          <a:p>
            <a:pPr marL="285750" indent="-285750">
              <a:lnSpc>
                <a:spcPts val="2060"/>
              </a:lnSpc>
              <a:spcBef>
                <a:spcPts val="2400"/>
              </a:spcBef>
              <a:buClr>
                <a:schemeClr val="accent1"/>
              </a:buClr>
              <a:buSzPct val="150000"/>
              <a:buFont typeface="Wingdings" pitchFamily="2" charset="2"/>
              <a:buChar char="ü"/>
            </a:pPr>
            <a:r>
              <a:rPr lang="en-US" b="1" dirty="0">
                <a:solidFill>
                  <a:schemeClr val="bg1"/>
                </a:solidFill>
              </a:rPr>
              <a:t>Cleared contractors must also report actual, probable or possible espionage, sabotage, terrorism or subversion to both the Federal Bureau of Investigation (FBI) and Defense Counterintelligence &amp; Security Agency (DCSA) </a:t>
            </a:r>
          </a:p>
          <a:p>
            <a:pPr marL="285750" indent="-285750">
              <a:lnSpc>
                <a:spcPts val="2060"/>
              </a:lnSpc>
              <a:spcBef>
                <a:spcPts val="2400"/>
              </a:spcBef>
              <a:buClr>
                <a:schemeClr val="accent1"/>
              </a:buClr>
              <a:buSzPct val="150000"/>
              <a:buFont typeface="Wingdings" pitchFamily="2" charset="2"/>
              <a:buChar char="ü"/>
            </a:pPr>
            <a:r>
              <a:rPr lang="en-US" b="1" dirty="0">
                <a:solidFill>
                  <a:schemeClr val="bg1"/>
                </a:solidFill>
              </a:rPr>
              <a:t>Immediately report suspicious activities, behaviors, and contacts to your supervisor, facility security officer, or insider threat program</a:t>
            </a:r>
          </a:p>
        </p:txBody>
      </p:sp>
    </p:spTree>
    <p:extLst>
      <p:ext uri="{BB962C8B-B14F-4D97-AF65-F5344CB8AC3E}">
        <p14:creationId xmlns:p14="http://schemas.microsoft.com/office/powerpoint/2010/main" val="2369568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40ACD-EDE4-4144-A900-276E96D4A7EE}"/>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LEARNING OBJECTIVES</a:t>
            </a:r>
          </a:p>
        </p:txBody>
      </p:sp>
      <p:sp>
        <p:nvSpPr>
          <p:cNvPr id="3" name="TextBox 2">
            <a:extLst>
              <a:ext uri="{FF2B5EF4-FFF2-40B4-BE49-F238E27FC236}">
                <a16:creationId xmlns:a16="http://schemas.microsoft.com/office/drawing/2014/main" id="{F04FF899-9C47-9347-9930-18C74A86F47B}"/>
              </a:ext>
            </a:extLst>
          </p:cNvPr>
          <p:cNvSpPr txBox="1"/>
          <p:nvPr/>
        </p:nvSpPr>
        <p:spPr>
          <a:xfrm>
            <a:off x="390939" y="1861457"/>
            <a:ext cx="4834204" cy="4054956"/>
          </a:xfrm>
          <a:prstGeom prst="rect">
            <a:avLst/>
          </a:prstGeom>
          <a:noFill/>
        </p:spPr>
        <p:txBody>
          <a:bodyPr wrap="square" rtlCol="0">
            <a:spAutoFit/>
          </a:bodyPr>
          <a:lstStyle/>
          <a:p>
            <a:pPr>
              <a:lnSpc>
                <a:spcPts val="2060"/>
              </a:lnSpc>
              <a:spcBef>
                <a:spcPts val="2400"/>
              </a:spcBef>
            </a:pPr>
            <a:r>
              <a:rPr lang="en-US" sz="4400" b="1" dirty="0">
                <a:solidFill>
                  <a:schemeClr val="accent1"/>
                </a:solidFill>
              </a:rPr>
              <a:t>FAILURE TO REPORT</a:t>
            </a:r>
          </a:p>
          <a:p>
            <a:pPr>
              <a:lnSpc>
                <a:spcPts val="2060"/>
              </a:lnSpc>
              <a:spcBef>
                <a:spcPts val="2400"/>
              </a:spcBef>
              <a:buClr>
                <a:schemeClr val="accent1"/>
              </a:buClr>
              <a:buSzPct val="150000"/>
            </a:pPr>
            <a:r>
              <a:rPr lang="en-US" b="1" dirty="0">
                <a:solidFill>
                  <a:schemeClr val="bg1"/>
                </a:solidFill>
              </a:rPr>
              <a:t>DoD personnel who fail to report are subject to judicial or administrative action (or both) pursuant to applicable law and regulations.	</a:t>
            </a:r>
          </a:p>
          <a:p>
            <a:pPr marL="285750" indent="-285750">
              <a:lnSpc>
                <a:spcPts val="2060"/>
              </a:lnSpc>
              <a:spcBef>
                <a:spcPts val="2400"/>
              </a:spcBef>
              <a:buClr>
                <a:schemeClr val="accent1"/>
              </a:buClr>
              <a:buSzPct val="150000"/>
              <a:buFont typeface="Arial" panose="020B0604020202020204" pitchFamily="34" charset="0"/>
              <a:buChar char="•"/>
            </a:pPr>
            <a:r>
              <a:rPr lang="en-US" b="1" dirty="0">
                <a:solidFill>
                  <a:schemeClr val="bg1"/>
                </a:solidFill>
              </a:rPr>
              <a:t>UCMJ: Punitive action under article 92</a:t>
            </a:r>
          </a:p>
          <a:p>
            <a:pPr marL="285750" indent="-285750">
              <a:lnSpc>
                <a:spcPts val="2060"/>
              </a:lnSpc>
              <a:spcBef>
                <a:spcPts val="600"/>
              </a:spcBef>
              <a:buClr>
                <a:schemeClr val="accent1"/>
              </a:buClr>
              <a:buSzPct val="150000"/>
              <a:buFont typeface="Arial" panose="020B0604020202020204" pitchFamily="34" charset="0"/>
              <a:buChar char="•"/>
            </a:pPr>
            <a:r>
              <a:rPr lang="en-US" b="1" dirty="0">
                <a:solidFill>
                  <a:schemeClr val="bg1"/>
                </a:solidFill>
              </a:rPr>
              <a:t>Civilian employees: appropriate disciplinary action under regulation governing civilian employees</a:t>
            </a:r>
          </a:p>
          <a:p>
            <a:pPr>
              <a:lnSpc>
                <a:spcPts val="2060"/>
              </a:lnSpc>
              <a:spcBef>
                <a:spcPts val="2400"/>
              </a:spcBef>
              <a:buClr>
                <a:schemeClr val="accent1"/>
              </a:buClr>
              <a:buSzPct val="150000"/>
            </a:pPr>
            <a:r>
              <a:rPr lang="en-US" b="1" dirty="0">
                <a:solidFill>
                  <a:schemeClr val="bg1"/>
                </a:solidFill>
              </a:rPr>
              <a:t>Industry personnel who fail to report are subject to disciplinary action (including termination), fines, prison, or a combination of all three</a:t>
            </a:r>
          </a:p>
        </p:txBody>
      </p:sp>
    </p:spTree>
    <p:extLst>
      <p:ext uri="{BB962C8B-B14F-4D97-AF65-F5344CB8AC3E}">
        <p14:creationId xmlns:p14="http://schemas.microsoft.com/office/powerpoint/2010/main" val="4279333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F6EE82-5F05-B447-B7CA-36FF79385A7D}"/>
              </a:ext>
            </a:extLst>
          </p:cNvPr>
          <p:cNvSpPr txBox="1"/>
          <p:nvPr/>
        </p:nvSpPr>
        <p:spPr>
          <a:xfrm>
            <a:off x="1191986" y="702128"/>
            <a:ext cx="10042071" cy="1200329"/>
          </a:xfrm>
          <a:prstGeom prst="rect">
            <a:avLst/>
          </a:prstGeom>
          <a:noFill/>
        </p:spPr>
        <p:txBody>
          <a:bodyPr wrap="square" rtlCol="0">
            <a:spAutoFit/>
          </a:bodyPr>
          <a:lstStyle/>
          <a:p>
            <a:pPr algn="ctr"/>
            <a:r>
              <a:rPr lang="en-US" sz="7200" b="1" spc="300" dirty="0">
                <a:solidFill>
                  <a:schemeClr val="accent1"/>
                </a:solidFill>
              </a:rPr>
              <a:t>AWARENESS IS KEY</a:t>
            </a:r>
            <a:endParaRPr lang="en-US" sz="7200" spc="300" dirty="0">
              <a:solidFill>
                <a:schemeClr val="accent1"/>
              </a:solidFill>
            </a:endParaRPr>
          </a:p>
        </p:txBody>
      </p:sp>
    </p:spTree>
    <p:extLst>
      <p:ext uri="{BB962C8B-B14F-4D97-AF65-F5344CB8AC3E}">
        <p14:creationId xmlns:p14="http://schemas.microsoft.com/office/powerpoint/2010/main" val="1424238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A486AA-B986-D741-96B9-C67B04D7DA87}"/>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ORGANIZATION-SPECIFIC REPORTING</a:t>
            </a:r>
          </a:p>
        </p:txBody>
      </p:sp>
      <p:sp>
        <p:nvSpPr>
          <p:cNvPr id="3" name="TextBox 2">
            <a:extLst>
              <a:ext uri="{FF2B5EF4-FFF2-40B4-BE49-F238E27FC236}">
                <a16:creationId xmlns:a16="http://schemas.microsoft.com/office/drawing/2014/main" id="{0E49AD71-3477-E548-8315-A3C018C50573}"/>
              </a:ext>
            </a:extLst>
          </p:cNvPr>
          <p:cNvSpPr txBox="1"/>
          <p:nvPr/>
        </p:nvSpPr>
        <p:spPr>
          <a:xfrm>
            <a:off x="408214" y="1992086"/>
            <a:ext cx="11430000" cy="4170372"/>
          </a:xfrm>
          <a:prstGeom prst="rect">
            <a:avLst/>
          </a:prstGeom>
          <a:noFill/>
        </p:spPr>
        <p:txBody>
          <a:bodyPr wrap="square" rtlCol="0">
            <a:spAutoFit/>
          </a:bodyPr>
          <a:lstStyle/>
          <a:p>
            <a:pPr algn="ctr">
              <a:lnSpc>
                <a:spcPts val="3300"/>
              </a:lnSpc>
            </a:pPr>
            <a:r>
              <a:rPr lang="en-US" sz="3000" b="1" dirty="0"/>
              <a:t>Agency SOP:</a:t>
            </a:r>
            <a:endParaRPr lang="en-US" sz="3000" dirty="0"/>
          </a:p>
          <a:p>
            <a:pPr algn="ctr">
              <a:lnSpc>
                <a:spcPts val="3300"/>
              </a:lnSpc>
            </a:pPr>
            <a:r>
              <a:rPr lang="en-US" sz="3000" dirty="0"/>
              <a:t>[NAME and LOCATION]</a:t>
            </a:r>
          </a:p>
          <a:p>
            <a:pPr algn="ctr">
              <a:lnSpc>
                <a:spcPts val="3300"/>
              </a:lnSpc>
              <a:spcBef>
                <a:spcPts val="1800"/>
              </a:spcBef>
            </a:pPr>
            <a:r>
              <a:rPr lang="en-US" sz="3000" b="1" dirty="0"/>
              <a:t>Insider Threat Reporting POC:</a:t>
            </a:r>
            <a:endParaRPr lang="en-US" sz="3000" dirty="0"/>
          </a:p>
          <a:p>
            <a:pPr algn="ctr">
              <a:lnSpc>
                <a:spcPts val="3300"/>
              </a:lnSpc>
            </a:pPr>
            <a:r>
              <a:rPr lang="en-US" sz="3000" dirty="0"/>
              <a:t>[NAME and CONTACT INFO]</a:t>
            </a:r>
          </a:p>
          <a:p>
            <a:pPr algn="ctr">
              <a:lnSpc>
                <a:spcPts val="3300"/>
              </a:lnSpc>
              <a:spcBef>
                <a:spcPts val="1800"/>
              </a:spcBef>
            </a:pPr>
            <a:r>
              <a:rPr lang="en-US" sz="3000" b="1" dirty="0"/>
              <a:t>Security POC:</a:t>
            </a:r>
            <a:endParaRPr lang="en-US" sz="3000" dirty="0"/>
          </a:p>
          <a:p>
            <a:pPr algn="ctr">
              <a:lnSpc>
                <a:spcPts val="3300"/>
              </a:lnSpc>
            </a:pPr>
            <a:r>
              <a:rPr lang="en-US" sz="3000" dirty="0"/>
              <a:t>[NAME and CONTACT INFO]</a:t>
            </a:r>
          </a:p>
          <a:p>
            <a:pPr algn="ctr">
              <a:lnSpc>
                <a:spcPts val="3300"/>
              </a:lnSpc>
              <a:spcBef>
                <a:spcPts val="1800"/>
              </a:spcBef>
            </a:pPr>
            <a:r>
              <a:rPr lang="en-US" sz="3000" b="1" dirty="0"/>
              <a:t>Counterintelligence Reporting POC:</a:t>
            </a:r>
            <a:endParaRPr lang="en-US" sz="3000" dirty="0"/>
          </a:p>
          <a:p>
            <a:pPr algn="ctr">
              <a:lnSpc>
                <a:spcPts val="3300"/>
              </a:lnSpc>
            </a:pPr>
            <a:r>
              <a:rPr lang="en-US" sz="3000" dirty="0"/>
              <a:t>[NAME and CONTACT INFO]</a:t>
            </a:r>
          </a:p>
        </p:txBody>
      </p:sp>
    </p:spTree>
    <p:extLst>
      <p:ext uri="{BB962C8B-B14F-4D97-AF65-F5344CB8AC3E}">
        <p14:creationId xmlns:p14="http://schemas.microsoft.com/office/powerpoint/2010/main" val="255924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3DC54A-E4B3-C34F-9BFB-B1059D4CB174}"/>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ORGANIZATION-SPECIFIC REPORTING</a:t>
            </a:r>
          </a:p>
        </p:txBody>
      </p:sp>
      <p:sp>
        <p:nvSpPr>
          <p:cNvPr id="4" name="TextBox 3">
            <a:extLst>
              <a:ext uri="{FF2B5EF4-FFF2-40B4-BE49-F238E27FC236}">
                <a16:creationId xmlns:a16="http://schemas.microsoft.com/office/drawing/2014/main" id="{E4C30898-A501-F84B-AF1B-77D64C54B4F4}"/>
              </a:ext>
            </a:extLst>
          </p:cNvPr>
          <p:cNvSpPr txBox="1"/>
          <p:nvPr/>
        </p:nvSpPr>
        <p:spPr>
          <a:xfrm>
            <a:off x="2645229" y="2204357"/>
            <a:ext cx="7511143" cy="4016484"/>
          </a:xfrm>
          <a:prstGeom prst="rect">
            <a:avLst/>
          </a:prstGeom>
          <a:noFill/>
        </p:spPr>
        <p:txBody>
          <a:bodyPr wrap="square" rtlCol="0">
            <a:spAutoFit/>
          </a:bodyPr>
          <a:lstStyle/>
          <a:p>
            <a:pPr>
              <a:lnSpc>
                <a:spcPts val="2600"/>
              </a:lnSpc>
              <a:spcBef>
                <a:spcPts val="1800"/>
              </a:spcBef>
            </a:pPr>
            <a:r>
              <a:rPr lang="en-US" sz="4000" b="1" dirty="0">
                <a:solidFill>
                  <a:schemeClr val="bg2"/>
                </a:solidFill>
              </a:rPr>
              <a:t>You should now be able to:</a:t>
            </a:r>
            <a:endParaRPr lang="en-US" sz="4000" dirty="0">
              <a:solidFill>
                <a:schemeClr val="bg2"/>
              </a:solidFill>
            </a:endParaRPr>
          </a:p>
          <a:p>
            <a:pPr marL="635000" indent="-619125">
              <a:lnSpc>
                <a:spcPts val="2600"/>
              </a:lnSpc>
              <a:spcBef>
                <a:spcPts val="1800"/>
              </a:spcBef>
              <a:buClr>
                <a:schemeClr val="accent1"/>
              </a:buClr>
              <a:buSzPct val="200000"/>
              <a:buFont typeface="Wingdings" pitchFamily="2" charset="2"/>
              <a:buChar char="ü"/>
            </a:pPr>
            <a:r>
              <a:rPr lang="en-US" sz="2400" b="1" dirty="0"/>
              <a:t>Explain the importance</a:t>
            </a:r>
            <a:r>
              <a:rPr lang="en-US" sz="2400" dirty="0"/>
              <a:t> of detecting and reporting potential insider threats</a:t>
            </a:r>
          </a:p>
          <a:p>
            <a:pPr marL="635000" indent="-619125">
              <a:lnSpc>
                <a:spcPts val="2600"/>
              </a:lnSpc>
              <a:spcBef>
                <a:spcPts val="1800"/>
              </a:spcBef>
              <a:buClr>
                <a:schemeClr val="accent1"/>
              </a:buClr>
              <a:buSzPct val="200000"/>
              <a:buFont typeface="Wingdings" pitchFamily="2" charset="2"/>
              <a:buChar char="ü"/>
            </a:pPr>
            <a:r>
              <a:rPr lang="en-US" sz="2400" b="1" dirty="0"/>
              <a:t>Identify indicators</a:t>
            </a:r>
            <a:r>
              <a:rPr lang="en-US" sz="2400" dirty="0"/>
              <a:t> of insider threat behavior and procedures to report such behavior</a:t>
            </a:r>
          </a:p>
          <a:p>
            <a:pPr marL="635000" indent="-619125">
              <a:lnSpc>
                <a:spcPts val="2600"/>
              </a:lnSpc>
              <a:spcBef>
                <a:spcPts val="1800"/>
              </a:spcBef>
              <a:buClr>
                <a:schemeClr val="accent1"/>
              </a:buClr>
              <a:buSzPct val="200000"/>
              <a:buFont typeface="Wingdings" pitchFamily="2" charset="2"/>
              <a:buChar char="ü"/>
            </a:pPr>
            <a:r>
              <a:rPr lang="en-US" sz="2400" b="1" dirty="0"/>
              <a:t>Describe methodologies</a:t>
            </a:r>
            <a:r>
              <a:rPr lang="en-US" sz="2400" dirty="0"/>
              <a:t> of adversaries to recruit trusted insiders and collect classified information</a:t>
            </a:r>
          </a:p>
          <a:p>
            <a:pPr marL="635000" indent="-619125">
              <a:lnSpc>
                <a:spcPts val="2600"/>
              </a:lnSpc>
              <a:spcBef>
                <a:spcPts val="1800"/>
              </a:spcBef>
              <a:buClr>
                <a:schemeClr val="accent1"/>
              </a:buClr>
              <a:buSzPct val="200000"/>
              <a:buFont typeface="Wingdings" pitchFamily="2" charset="2"/>
              <a:buChar char="ü"/>
            </a:pPr>
            <a:r>
              <a:rPr lang="en-US" sz="2400" b="1" dirty="0"/>
              <a:t>Understand</a:t>
            </a:r>
            <a:r>
              <a:rPr lang="en-US" sz="2400" dirty="0"/>
              <a:t> counterintelligence and security reporting requirements</a:t>
            </a:r>
          </a:p>
        </p:txBody>
      </p:sp>
    </p:spTree>
    <p:extLst>
      <p:ext uri="{BB962C8B-B14F-4D97-AF65-F5344CB8AC3E}">
        <p14:creationId xmlns:p14="http://schemas.microsoft.com/office/powerpoint/2010/main" val="307839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855795-2E1F-FE4E-8BED-23925E47CF3F}"/>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tx2"/>
                </a:solidFill>
                <a:latin typeface="Calibri Light" panose="020F0302020204030204" pitchFamily="34" charset="0"/>
                <a:cs typeface="Calibri Light" panose="020F0302020204030204" pitchFamily="34" charset="0"/>
              </a:rPr>
              <a:t>INSIDER THREAT AWARENESS BRIEFING  |  </a:t>
            </a:r>
            <a:r>
              <a:rPr lang="en-US" sz="1400" b="1" dirty="0">
                <a:solidFill>
                  <a:schemeClr val="tx2"/>
                </a:solidFill>
                <a:latin typeface="Calibri" panose="020F0502020204030204" pitchFamily="34" charset="0"/>
                <a:cs typeface="Calibri" panose="020F0502020204030204" pitchFamily="34" charset="0"/>
              </a:rPr>
              <a:t>DEFINITION</a:t>
            </a:r>
          </a:p>
        </p:txBody>
      </p:sp>
      <p:sp>
        <p:nvSpPr>
          <p:cNvPr id="3" name="TextBox 2">
            <a:extLst>
              <a:ext uri="{FF2B5EF4-FFF2-40B4-BE49-F238E27FC236}">
                <a16:creationId xmlns:a16="http://schemas.microsoft.com/office/drawing/2014/main" id="{473382ED-110B-8044-B360-2E71831D36DC}"/>
              </a:ext>
            </a:extLst>
          </p:cNvPr>
          <p:cNvSpPr txBox="1"/>
          <p:nvPr/>
        </p:nvSpPr>
        <p:spPr>
          <a:xfrm>
            <a:off x="433953" y="1115878"/>
            <a:ext cx="2750949" cy="1947584"/>
          </a:xfrm>
          <a:prstGeom prst="rect">
            <a:avLst/>
          </a:prstGeom>
          <a:noFill/>
        </p:spPr>
        <p:txBody>
          <a:bodyPr wrap="square" rtlCol="0">
            <a:spAutoFit/>
          </a:bodyPr>
          <a:lstStyle/>
          <a:p>
            <a:pPr>
              <a:lnSpc>
                <a:spcPts val="4800"/>
              </a:lnSpc>
            </a:pPr>
            <a:r>
              <a:rPr lang="en-US" sz="4800" b="1" dirty="0">
                <a:solidFill>
                  <a:schemeClr val="bg2"/>
                </a:solidFill>
              </a:rPr>
              <a:t>What is an Insider Threat? </a:t>
            </a:r>
            <a:endParaRPr lang="en-US" sz="4800" dirty="0">
              <a:solidFill>
                <a:schemeClr val="bg2"/>
              </a:solidFill>
            </a:endParaRPr>
          </a:p>
        </p:txBody>
      </p:sp>
      <p:sp>
        <p:nvSpPr>
          <p:cNvPr id="4" name="TextBox 3">
            <a:extLst>
              <a:ext uri="{FF2B5EF4-FFF2-40B4-BE49-F238E27FC236}">
                <a16:creationId xmlns:a16="http://schemas.microsoft.com/office/drawing/2014/main" id="{A43AA664-9BDE-274C-B352-524967E51CE3}"/>
              </a:ext>
            </a:extLst>
          </p:cNvPr>
          <p:cNvSpPr txBox="1"/>
          <p:nvPr/>
        </p:nvSpPr>
        <p:spPr>
          <a:xfrm>
            <a:off x="3587858" y="1115878"/>
            <a:ext cx="6532535" cy="2400657"/>
          </a:xfrm>
          <a:prstGeom prst="rect">
            <a:avLst/>
          </a:prstGeom>
          <a:noFill/>
        </p:spPr>
        <p:txBody>
          <a:bodyPr wrap="square" rtlCol="0">
            <a:spAutoFit/>
          </a:bodyPr>
          <a:lstStyle/>
          <a:p>
            <a:pPr>
              <a:spcBef>
                <a:spcPts val="1200"/>
              </a:spcBef>
            </a:pPr>
            <a:r>
              <a:rPr lang="en-US" sz="2000" dirty="0"/>
              <a:t>The threat an </a:t>
            </a:r>
            <a:r>
              <a:rPr lang="en-US" sz="2000" b="1" dirty="0"/>
              <a:t>insider</a:t>
            </a:r>
            <a:r>
              <a:rPr lang="en-US" sz="2000" dirty="0"/>
              <a:t> will use her or his authorized access </a:t>
            </a:r>
            <a:r>
              <a:rPr lang="en-US" sz="2000" b="1" dirty="0"/>
              <a:t>wittingly</a:t>
            </a:r>
            <a:r>
              <a:rPr lang="en-US" sz="2000" dirty="0"/>
              <a:t> or </a:t>
            </a:r>
            <a:r>
              <a:rPr lang="en-US" sz="2000" b="1" dirty="0"/>
              <a:t>unwittingly</a:t>
            </a:r>
            <a:r>
              <a:rPr lang="en-US" sz="2000" dirty="0"/>
              <a:t>, to </a:t>
            </a:r>
            <a:r>
              <a:rPr lang="en-US" sz="2000" b="1" dirty="0"/>
              <a:t>do harm</a:t>
            </a:r>
            <a:r>
              <a:rPr lang="en-US" sz="2000" dirty="0"/>
              <a:t> to the national security of the United States, their organization, or themselves.</a:t>
            </a:r>
          </a:p>
          <a:p>
            <a:pPr>
              <a:spcBef>
                <a:spcPts val="1200"/>
              </a:spcBef>
            </a:pPr>
            <a:r>
              <a:rPr lang="en-US" sz="2000" dirty="0"/>
              <a:t>This can include damage through espionage, workplace/kinetic violence, unauthorized disclosure of national security information, or through the loss or degradation of departmental resources or capabilities. </a:t>
            </a:r>
          </a:p>
        </p:txBody>
      </p:sp>
    </p:spTree>
    <p:extLst>
      <p:ext uri="{BB962C8B-B14F-4D97-AF65-F5344CB8AC3E}">
        <p14:creationId xmlns:p14="http://schemas.microsoft.com/office/powerpoint/2010/main" val="174037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11CB9-3703-B54F-B860-D795BAEEBA94}"/>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tx2"/>
                </a:solidFill>
                <a:latin typeface="Calibri Light" panose="020F0302020204030204" pitchFamily="34" charset="0"/>
                <a:cs typeface="Calibri Light" panose="020F0302020204030204" pitchFamily="34" charset="0"/>
              </a:rPr>
              <a:t>INSIDER THREAT AWARENESS BRIEFING  |  </a:t>
            </a:r>
            <a:r>
              <a:rPr lang="en-US" sz="1400" b="1" dirty="0">
                <a:solidFill>
                  <a:schemeClr val="tx2"/>
                </a:solidFill>
                <a:latin typeface="Calibri" panose="020F0502020204030204" pitchFamily="34" charset="0"/>
                <a:cs typeface="Calibri" panose="020F0502020204030204" pitchFamily="34" charset="0"/>
              </a:rPr>
              <a:t>MANIFESTATION</a:t>
            </a:r>
          </a:p>
        </p:txBody>
      </p:sp>
      <p:sp>
        <p:nvSpPr>
          <p:cNvPr id="3" name="TextBox 2">
            <a:extLst>
              <a:ext uri="{FF2B5EF4-FFF2-40B4-BE49-F238E27FC236}">
                <a16:creationId xmlns:a16="http://schemas.microsoft.com/office/drawing/2014/main" id="{32F2B9C8-01CE-E844-9745-E2BC55B8BDA1}"/>
              </a:ext>
            </a:extLst>
          </p:cNvPr>
          <p:cNvSpPr txBox="1"/>
          <p:nvPr/>
        </p:nvSpPr>
        <p:spPr>
          <a:xfrm>
            <a:off x="452932" y="2510726"/>
            <a:ext cx="6734014" cy="3970318"/>
          </a:xfrm>
          <a:prstGeom prst="rect">
            <a:avLst/>
          </a:prstGeom>
          <a:noFill/>
        </p:spPr>
        <p:txBody>
          <a:bodyPr wrap="square" rtlCol="0">
            <a:spAutoFit/>
          </a:bodyPr>
          <a:lstStyle/>
          <a:p>
            <a:pPr>
              <a:lnSpc>
                <a:spcPts val="3600"/>
              </a:lnSpc>
              <a:spcBef>
                <a:spcPts val="1200"/>
              </a:spcBef>
            </a:pPr>
            <a:r>
              <a:rPr lang="en-US" sz="3600" b="1" dirty="0">
                <a:solidFill>
                  <a:schemeClr val="bg2"/>
                </a:solidFill>
              </a:rPr>
              <a:t>How does the </a:t>
            </a:r>
            <a:br>
              <a:rPr lang="en-US" sz="3600" b="1" dirty="0">
                <a:solidFill>
                  <a:schemeClr val="bg2"/>
                </a:solidFill>
              </a:rPr>
            </a:br>
            <a:r>
              <a:rPr lang="en-US" sz="3600" b="1" dirty="0">
                <a:solidFill>
                  <a:schemeClr val="bg2"/>
                </a:solidFill>
              </a:rPr>
              <a:t>damage occur?</a:t>
            </a:r>
            <a:endParaRPr lang="en-US" sz="3600" dirty="0">
              <a:solidFill>
                <a:schemeClr val="bg2"/>
              </a:solidFill>
            </a:endParaRPr>
          </a:p>
          <a:p>
            <a:pPr>
              <a:spcBef>
                <a:spcPts val="1200"/>
              </a:spcBef>
            </a:pPr>
            <a:r>
              <a:rPr lang="en-US" b="1" dirty="0"/>
              <a:t>Espionage:</a:t>
            </a:r>
            <a:r>
              <a:rPr lang="en-US" dirty="0"/>
              <a:t> Intelligence activity directed towards the </a:t>
            </a:r>
            <a:br>
              <a:rPr lang="en-US" dirty="0"/>
            </a:br>
            <a:r>
              <a:rPr lang="en-US" dirty="0"/>
              <a:t>acquisition of information through clandestine means.</a:t>
            </a:r>
          </a:p>
          <a:p>
            <a:pPr>
              <a:spcBef>
                <a:spcPts val="1200"/>
              </a:spcBef>
            </a:pPr>
            <a:r>
              <a:rPr lang="en-US" b="1" dirty="0"/>
              <a:t>Unauthorized Disclosure:</a:t>
            </a:r>
            <a:r>
              <a:rPr lang="en-US" dirty="0"/>
              <a:t> A communication or physical transfer of </a:t>
            </a:r>
            <a:br>
              <a:rPr lang="en-US" dirty="0"/>
            </a:br>
            <a:r>
              <a:rPr lang="en-US" dirty="0"/>
              <a:t>classified information to an unauthorized recipient. </a:t>
            </a:r>
          </a:p>
          <a:p>
            <a:pPr>
              <a:spcBef>
                <a:spcPts val="1200"/>
              </a:spcBef>
            </a:pPr>
            <a:r>
              <a:rPr lang="en-US" b="1" dirty="0"/>
              <a:t>Workplace/Kinetic Violence:</a:t>
            </a:r>
            <a:r>
              <a:rPr lang="en-US" dirty="0"/>
              <a:t> Any act of violent behavior, threats of physical violence, harassment, intimidation, bullying, verbal or non-verbal threat, or other threatening, disruptive behavior that occurs at or outside the work site, deliberate application of force to the human body with the intent to do harm. </a:t>
            </a:r>
          </a:p>
        </p:txBody>
      </p:sp>
    </p:spTree>
    <p:extLst>
      <p:ext uri="{BB962C8B-B14F-4D97-AF65-F5344CB8AC3E}">
        <p14:creationId xmlns:p14="http://schemas.microsoft.com/office/powerpoint/2010/main" val="388481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8357C8-C8D1-2C45-8250-B28DCF5693F3}"/>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MITIGATION AND COMPLIANCE</a:t>
            </a:r>
          </a:p>
        </p:txBody>
      </p:sp>
      <p:sp>
        <p:nvSpPr>
          <p:cNvPr id="3" name="TextBox 2">
            <a:extLst>
              <a:ext uri="{FF2B5EF4-FFF2-40B4-BE49-F238E27FC236}">
                <a16:creationId xmlns:a16="http://schemas.microsoft.com/office/drawing/2014/main" id="{D24EF244-C95C-8348-9C3A-4C9D2F9866D6}"/>
              </a:ext>
            </a:extLst>
          </p:cNvPr>
          <p:cNvSpPr txBox="1"/>
          <p:nvPr/>
        </p:nvSpPr>
        <p:spPr>
          <a:xfrm>
            <a:off x="399756" y="3503502"/>
            <a:ext cx="3301139" cy="2739211"/>
          </a:xfrm>
          <a:prstGeom prst="rect">
            <a:avLst/>
          </a:prstGeom>
          <a:noFill/>
        </p:spPr>
        <p:txBody>
          <a:bodyPr wrap="square" rtlCol="0">
            <a:spAutoFit/>
          </a:bodyPr>
          <a:lstStyle/>
          <a:p>
            <a:pPr>
              <a:lnSpc>
                <a:spcPts val="3600"/>
              </a:lnSpc>
            </a:pPr>
            <a:r>
              <a:rPr lang="en-US" sz="3600" b="1" dirty="0">
                <a:solidFill>
                  <a:schemeClr val="bg2"/>
                </a:solidFill>
              </a:rPr>
              <a:t>How are Insider Threats mitigated?</a:t>
            </a:r>
            <a:endParaRPr lang="en-US" sz="3600" dirty="0">
              <a:solidFill>
                <a:schemeClr val="bg2"/>
              </a:solidFill>
            </a:endParaRPr>
          </a:p>
          <a:p>
            <a:pPr>
              <a:spcBef>
                <a:spcPts val="1200"/>
              </a:spcBef>
            </a:pPr>
            <a:r>
              <a:rPr lang="en-US" dirty="0"/>
              <a:t>Integrated Federal/DOD and Industry Insider Threat Programs (ITPs) with these seven core competencies:</a:t>
            </a:r>
          </a:p>
        </p:txBody>
      </p:sp>
      <p:sp>
        <p:nvSpPr>
          <p:cNvPr id="4" name="TextBox 3">
            <a:extLst>
              <a:ext uri="{FF2B5EF4-FFF2-40B4-BE49-F238E27FC236}">
                <a16:creationId xmlns:a16="http://schemas.microsoft.com/office/drawing/2014/main" id="{42D40347-887A-1241-891A-CA6C5D0B96EB}"/>
              </a:ext>
            </a:extLst>
          </p:cNvPr>
          <p:cNvSpPr txBox="1"/>
          <p:nvPr/>
        </p:nvSpPr>
        <p:spPr>
          <a:xfrm>
            <a:off x="3363295" y="1049089"/>
            <a:ext cx="1226634" cy="402226"/>
          </a:xfrm>
          <a:prstGeom prst="rect">
            <a:avLst/>
          </a:prstGeom>
          <a:noFill/>
        </p:spPr>
        <p:txBody>
          <a:bodyPr wrap="square" rtlCol="0">
            <a:spAutoFit/>
          </a:bodyPr>
          <a:lstStyle/>
          <a:p>
            <a:pPr algn="ctr">
              <a:lnSpc>
                <a:spcPts val="1200"/>
              </a:lnSpc>
            </a:pPr>
            <a:r>
              <a:rPr lang="en-US" sz="1200" b="1" dirty="0"/>
              <a:t>Human Resources</a:t>
            </a:r>
          </a:p>
        </p:txBody>
      </p:sp>
      <p:sp>
        <p:nvSpPr>
          <p:cNvPr id="5" name="TextBox 4">
            <a:extLst>
              <a:ext uri="{FF2B5EF4-FFF2-40B4-BE49-F238E27FC236}">
                <a16:creationId xmlns:a16="http://schemas.microsoft.com/office/drawing/2014/main" id="{F423A348-AC59-FF44-89FB-F4D8B0537A99}"/>
              </a:ext>
            </a:extLst>
          </p:cNvPr>
          <p:cNvSpPr txBox="1"/>
          <p:nvPr/>
        </p:nvSpPr>
        <p:spPr>
          <a:xfrm>
            <a:off x="4976942" y="2142782"/>
            <a:ext cx="1226634" cy="402290"/>
          </a:xfrm>
          <a:prstGeom prst="rect">
            <a:avLst/>
          </a:prstGeom>
          <a:noFill/>
        </p:spPr>
        <p:txBody>
          <a:bodyPr wrap="square" rtlCol="0">
            <a:spAutoFit/>
          </a:bodyPr>
          <a:lstStyle/>
          <a:p>
            <a:pPr algn="ctr">
              <a:lnSpc>
                <a:spcPts val="1200"/>
              </a:lnSpc>
            </a:pPr>
            <a:r>
              <a:rPr lang="en-US" sz="1200" b="1" dirty="0"/>
              <a:t>Law Enforcement</a:t>
            </a:r>
          </a:p>
        </p:txBody>
      </p:sp>
      <p:sp>
        <p:nvSpPr>
          <p:cNvPr id="6" name="TextBox 5">
            <a:extLst>
              <a:ext uri="{FF2B5EF4-FFF2-40B4-BE49-F238E27FC236}">
                <a16:creationId xmlns:a16="http://schemas.microsoft.com/office/drawing/2014/main" id="{4B22A26E-3486-E342-AB86-70F5A6A8A127}"/>
              </a:ext>
            </a:extLst>
          </p:cNvPr>
          <p:cNvSpPr txBox="1"/>
          <p:nvPr/>
        </p:nvSpPr>
        <p:spPr>
          <a:xfrm>
            <a:off x="4170119" y="4366716"/>
            <a:ext cx="1226634" cy="248401"/>
          </a:xfrm>
          <a:prstGeom prst="rect">
            <a:avLst/>
          </a:prstGeom>
          <a:noFill/>
        </p:spPr>
        <p:txBody>
          <a:bodyPr wrap="square" rtlCol="0">
            <a:spAutoFit/>
          </a:bodyPr>
          <a:lstStyle/>
          <a:p>
            <a:pPr algn="ctr">
              <a:lnSpc>
                <a:spcPts val="1200"/>
              </a:lnSpc>
            </a:pPr>
            <a:r>
              <a:rPr lang="en-US" sz="1200" b="1" dirty="0"/>
              <a:t>Security</a:t>
            </a:r>
          </a:p>
        </p:txBody>
      </p:sp>
      <p:sp>
        <p:nvSpPr>
          <p:cNvPr id="7" name="TextBox 6">
            <a:extLst>
              <a:ext uri="{FF2B5EF4-FFF2-40B4-BE49-F238E27FC236}">
                <a16:creationId xmlns:a16="http://schemas.microsoft.com/office/drawing/2014/main" id="{4BB2BA6E-1C96-414B-AB45-C80D44906360}"/>
              </a:ext>
            </a:extLst>
          </p:cNvPr>
          <p:cNvSpPr txBox="1"/>
          <p:nvPr/>
        </p:nvSpPr>
        <p:spPr>
          <a:xfrm>
            <a:off x="5927200" y="5994312"/>
            <a:ext cx="1495575" cy="248401"/>
          </a:xfrm>
          <a:prstGeom prst="rect">
            <a:avLst/>
          </a:prstGeom>
          <a:noFill/>
        </p:spPr>
        <p:txBody>
          <a:bodyPr wrap="square" rtlCol="0">
            <a:spAutoFit/>
          </a:bodyPr>
          <a:lstStyle/>
          <a:p>
            <a:pPr algn="ctr">
              <a:lnSpc>
                <a:spcPts val="1200"/>
              </a:lnSpc>
            </a:pPr>
            <a:r>
              <a:rPr lang="en-US" sz="1200" b="1" dirty="0"/>
              <a:t>Counterintelligence</a:t>
            </a:r>
          </a:p>
        </p:txBody>
      </p:sp>
      <p:sp>
        <p:nvSpPr>
          <p:cNvPr id="8" name="TextBox 7">
            <a:extLst>
              <a:ext uri="{FF2B5EF4-FFF2-40B4-BE49-F238E27FC236}">
                <a16:creationId xmlns:a16="http://schemas.microsoft.com/office/drawing/2014/main" id="{57F8FC2D-79FD-EC4F-96F1-8C16642E05AF}"/>
              </a:ext>
            </a:extLst>
          </p:cNvPr>
          <p:cNvSpPr txBox="1"/>
          <p:nvPr/>
        </p:nvSpPr>
        <p:spPr>
          <a:xfrm>
            <a:off x="8491106" y="4273088"/>
            <a:ext cx="563247" cy="248401"/>
          </a:xfrm>
          <a:prstGeom prst="rect">
            <a:avLst/>
          </a:prstGeom>
          <a:noFill/>
        </p:spPr>
        <p:txBody>
          <a:bodyPr wrap="square" rtlCol="0">
            <a:spAutoFit/>
          </a:bodyPr>
          <a:lstStyle/>
          <a:p>
            <a:pPr algn="ctr">
              <a:lnSpc>
                <a:spcPts val="1200"/>
              </a:lnSpc>
            </a:pPr>
            <a:r>
              <a:rPr lang="en-US" sz="1200" b="1" dirty="0"/>
              <a:t>Legal</a:t>
            </a:r>
          </a:p>
        </p:txBody>
      </p:sp>
      <p:sp>
        <p:nvSpPr>
          <p:cNvPr id="9" name="TextBox 8">
            <a:extLst>
              <a:ext uri="{FF2B5EF4-FFF2-40B4-BE49-F238E27FC236}">
                <a16:creationId xmlns:a16="http://schemas.microsoft.com/office/drawing/2014/main" id="{101F13F6-C60E-4740-8331-B97FAD6B29BB}"/>
              </a:ext>
            </a:extLst>
          </p:cNvPr>
          <p:cNvSpPr txBox="1"/>
          <p:nvPr/>
        </p:nvSpPr>
        <p:spPr>
          <a:xfrm>
            <a:off x="9054353" y="3429000"/>
            <a:ext cx="1316281" cy="556178"/>
          </a:xfrm>
          <a:prstGeom prst="rect">
            <a:avLst/>
          </a:prstGeom>
          <a:noFill/>
        </p:spPr>
        <p:txBody>
          <a:bodyPr wrap="square" rtlCol="0">
            <a:spAutoFit/>
          </a:bodyPr>
          <a:lstStyle/>
          <a:p>
            <a:pPr algn="ctr">
              <a:lnSpc>
                <a:spcPts val="1200"/>
              </a:lnSpc>
            </a:pPr>
            <a:r>
              <a:rPr lang="en-US" sz="1200" b="1" dirty="0"/>
              <a:t>Mental Health/ Behavioral Sciences</a:t>
            </a:r>
          </a:p>
        </p:txBody>
      </p:sp>
      <p:sp>
        <p:nvSpPr>
          <p:cNvPr id="10" name="TextBox 9">
            <a:extLst>
              <a:ext uri="{FF2B5EF4-FFF2-40B4-BE49-F238E27FC236}">
                <a16:creationId xmlns:a16="http://schemas.microsoft.com/office/drawing/2014/main" id="{997090A6-BFD3-1146-8894-58A393496CE8}"/>
              </a:ext>
            </a:extLst>
          </p:cNvPr>
          <p:cNvSpPr txBox="1"/>
          <p:nvPr/>
        </p:nvSpPr>
        <p:spPr>
          <a:xfrm>
            <a:off x="7146401" y="2071751"/>
            <a:ext cx="1226634" cy="248401"/>
          </a:xfrm>
          <a:prstGeom prst="rect">
            <a:avLst/>
          </a:prstGeom>
          <a:noFill/>
        </p:spPr>
        <p:txBody>
          <a:bodyPr wrap="square" rtlCol="0">
            <a:spAutoFit/>
          </a:bodyPr>
          <a:lstStyle/>
          <a:p>
            <a:pPr algn="ctr">
              <a:lnSpc>
                <a:spcPts val="1200"/>
              </a:lnSpc>
            </a:pPr>
            <a:r>
              <a:rPr lang="en-US" sz="1200" b="1" dirty="0"/>
              <a:t>Cybersecurity</a:t>
            </a:r>
          </a:p>
        </p:txBody>
      </p:sp>
    </p:spTree>
    <p:extLst>
      <p:ext uri="{BB962C8B-B14F-4D97-AF65-F5344CB8AC3E}">
        <p14:creationId xmlns:p14="http://schemas.microsoft.com/office/powerpoint/2010/main" val="149880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FDEB77-6198-2F41-A3DB-DFC5E9F48414}"/>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MITIGATION AND COMPLIANCE</a:t>
            </a:r>
          </a:p>
        </p:txBody>
      </p:sp>
      <p:sp>
        <p:nvSpPr>
          <p:cNvPr id="4" name="TextBox 3">
            <a:extLst>
              <a:ext uri="{FF2B5EF4-FFF2-40B4-BE49-F238E27FC236}">
                <a16:creationId xmlns:a16="http://schemas.microsoft.com/office/drawing/2014/main" id="{26F657D0-6736-0B4F-BB32-56F133144BA9}"/>
              </a:ext>
            </a:extLst>
          </p:cNvPr>
          <p:cNvSpPr txBox="1"/>
          <p:nvPr/>
        </p:nvSpPr>
        <p:spPr>
          <a:xfrm>
            <a:off x="202530" y="1925714"/>
            <a:ext cx="3301139" cy="3327193"/>
          </a:xfrm>
          <a:prstGeom prst="rect">
            <a:avLst/>
          </a:prstGeom>
          <a:noFill/>
        </p:spPr>
        <p:txBody>
          <a:bodyPr wrap="square" rtlCol="0">
            <a:spAutoFit/>
          </a:bodyPr>
          <a:lstStyle/>
          <a:p>
            <a:pPr>
              <a:lnSpc>
                <a:spcPts val="2400"/>
              </a:lnSpc>
            </a:pPr>
            <a:r>
              <a:rPr lang="en-US" sz="2600" b="1" dirty="0">
                <a:solidFill>
                  <a:schemeClr val="bg2"/>
                </a:solidFill>
              </a:rPr>
              <a:t>DoD/Federal Agency Insider Threat Programs</a:t>
            </a:r>
            <a:endParaRPr lang="en-US" sz="2600" dirty="0">
              <a:solidFill>
                <a:schemeClr val="bg2"/>
              </a:solidFill>
            </a:endParaRPr>
          </a:p>
          <a:p>
            <a:pPr marL="285750" indent="-285750">
              <a:lnSpc>
                <a:spcPts val="1800"/>
              </a:lnSpc>
              <a:spcBef>
                <a:spcPts val="1200"/>
              </a:spcBef>
              <a:buFont typeface="Arial" panose="020B0604020202020204" pitchFamily="34" charset="0"/>
              <a:buChar char="•"/>
            </a:pPr>
            <a:r>
              <a:rPr lang="en-US" dirty="0"/>
              <a:t>Executive Order </a:t>
            </a:r>
            <a:br>
              <a:rPr lang="en-US" dirty="0"/>
            </a:br>
            <a:r>
              <a:rPr lang="en-US" dirty="0"/>
              <a:t>13587</a:t>
            </a:r>
          </a:p>
          <a:p>
            <a:pPr marL="285750" indent="-285750">
              <a:lnSpc>
                <a:spcPts val="1800"/>
              </a:lnSpc>
              <a:spcBef>
                <a:spcPts val="1200"/>
              </a:spcBef>
              <a:buFont typeface="Arial" panose="020B0604020202020204" pitchFamily="34" charset="0"/>
              <a:buChar char="•"/>
            </a:pPr>
            <a:r>
              <a:rPr lang="en-US" dirty="0"/>
              <a:t>DoD Directive </a:t>
            </a:r>
            <a:br>
              <a:rPr lang="en-US" dirty="0"/>
            </a:br>
            <a:r>
              <a:rPr lang="en-US" dirty="0"/>
              <a:t>5205.16</a:t>
            </a:r>
          </a:p>
          <a:p>
            <a:pPr marL="285750" indent="-285750">
              <a:lnSpc>
                <a:spcPts val="1800"/>
              </a:lnSpc>
              <a:spcBef>
                <a:spcPts val="1200"/>
              </a:spcBef>
              <a:buFont typeface="Arial" panose="020B0604020202020204" pitchFamily="34" charset="0"/>
              <a:buChar char="•"/>
            </a:pPr>
            <a:r>
              <a:rPr lang="en-US" dirty="0"/>
              <a:t>National Insider </a:t>
            </a:r>
            <a:br>
              <a:rPr lang="en-US" dirty="0"/>
            </a:br>
            <a:r>
              <a:rPr lang="en-US" dirty="0"/>
              <a:t>Threat Policy </a:t>
            </a:r>
            <a:br>
              <a:rPr lang="en-US" dirty="0"/>
            </a:br>
            <a:r>
              <a:rPr lang="en-US" dirty="0"/>
              <a:t>and Minimum </a:t>
            </a:r>
            <a:br>
              <a:rPr lang="en-US" dirty="0"/>
            </a:br>
            <a:r>
              <a:rPr lang="en-US" dirty="0"/>
              <a:t>Standards</a:t>
            </a:r>
          </a:p>
        </p:txBody>
      </p:sp>
      <p:sp>
        <p:nvSpPr>
          <p:cNvPr id="5" name="TextBox 4">
            <a:extLst>
              <a:ext uri="{FF2B5EF4-FFF2-40B4-BE49-F238E27FC236}">
                <a16:creationId xmlns:a16="http://schemas.microsoft.com/office/drawing/2014/main" id="{AB33EC27-7724-6B4E-AFC1-0BD799E901D0}"/>
              </a:ext>
            </a:extLst>
          </p:cNvPr>
          <p:cNvSpPr txBox="1"/>
          <p:nvPr/>
        </p:nvSpPr>
        <p:spPr>
          <a:xfrm>
            <a:off x="8688331" y="4077244"/>
            <a:ext cx="3301139" cy="2646878"/>
          </a:xfrm>
          <a:prstGeom prst="rect">
            <a:avLst/>
          </a:prstGeom>
          <a:noFill/>
        </p:spPr>
        <p:txBody>
          <a:bodyPr wrap="square" rtlCol="0">
            <a:spAutoFit/>
          </a:bodyPr>
          <a:lstStyle/>
          <a:p>
            <a:pPr>
              <a:lnSpc>
                <a:spcPts val="2400"/>
              </a:lnSpc>
            </a:pPr>
            <a:r>
              <a:rPr lang="en-US" sz="2600" b="1" dirty="0">
                <a:solidFill>
                  <a:schemeClr val="bg2"/>
                </a:solidFill>
              </a:rPr>
              <a:t>National Industrial </a:t>
            </a:r>
            <a:br>
              <a:rPr lang="en-US" sz="2600" b="1" dirty="0">
                <a:solidFill>
                  <a:schemeClr val="bg2"/>
                </a:solidFill>
              </a:rPr>
            </a:br>
            <a:r>
              <a:rPr lang="en-US" sz="2600" b="1" dirty="0">
                <a:solidFill>
                  <a:schemeClr val="bg2"/>
                </a:solidFill>
              </a:rPr>
              <a:t>Security Program</a:t>
            </a:r>
          </a:p>
          <a:p>
            <a:pPr marL="285750" indent="-285750">
              <a:lnSpc>
                <a:spcPts val="1800"/>
              </a:lnSpc>
              <a:spcBef>
                <a:spcPts val="1200"/>
              </a:spcBef>
              <a:buFont typeface="Arial" panose="020B0604020202020204" pitchFamily="34" charset="0"/>
              <a:buChar char="•"/>
            </a:pPr>
            <a:r>
              <a:rPr lang="en-US" dirty="0"/>
              <a:t>United States authority for managing the needs of private industry to access classified information</a:t>
            </a:r>
          </a:p>
          <a:p>
            <a:pPr marL="285750" indent="-285750">
              <a:lnSpc>
                <a:spcPts val="1800"/>
              </a:lnSpc>
              <a:spcBef>
                <a:spcPts val="1200"/>
              </a:spcBef>
              <a:buFont typeface="Arial" panose="020B0604020202020204" pitchFamily="34" charset="0"/>
              <a:buChar char="•"/>
            </a:pPr>
            <a:r>
              <a:rPr lang="en-US" dirty="0"/>
              <a:t>DoD 5220.22M – The National Industrial Security Program Operation Manual</a:t>
            </a:r>
          </a:p>
        </p:txBody>
      </p:sp>
    </p:spTree>
    <p:extLst>
      <p:ext uri="{BB962C8B-B14F-4D97-AF65-F5344CB8AC3E}">
        <p14:creationId xmlns:p14="http://schemas.microsoft.com/office/powerpoint/2010/main" val="237259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531493-186D-7545-8F98-491D2A8846CD}"/>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tx2"/>
                </a:solidFill>
                <a:latin typeface="Calibri Light" panose="020F0302020204030204" pitchFamily="34" charset="0"/>
                <a:cs typeface="Calibri Light" panose="020F0302020204030204" pitchFamily="34" charset="0"/>
              </a:rPr>
              <a:t>INSIDER THREAT AWARENESS BRIEFING  |  </a:t>
            </a:r>
            <a:r>
              <a:rPr lang="en-US" sz="1400" b="1" dirty="0">
                <a:solidFill>
                  <a:schemeClr val="tx2"/>
                </a:solidFill>
                <a:latin typeface="Calibri" panose="020F0502020204030204" pitchFamily="34" charset="0"/>
                <a:cs typeface="Calibri" panose="020F0502020204030204" pitchFamily="34" charset="0"/>
              </a:rPr>
              <a:t>PRIVACY AND CIVIL LIBERTIES</a:t>
            </a:r>
          </a:p>
        </p:txBody>
      </p:sp>
      <p:sp>
        <p:nvSpPr>
          <p:cNvPr id="3" name="TextBox 2">
            <a:extLst>
              <a:ext uri="{FF2B5EF4-FFF2-40B4-BE49-F238E27FC236}">
                <a16:creationId xmlns:a16="http://schemas.microsoft.com/office/drawing/2014/main" id="{EBF24918-9244-CF42-BF19-FC18B05FFE14}"/>
              </a:ext>
            </a:extLst>
          </p:cNvPr>
          <p:cNvSpPr txBox="1"/>
          <p:nvPr/>
        </p:nvSpPr>
        <p:spPr>
          <a:xfrm>
            <a:off x="8373035" y="937164"/>
            <a:ext cx="3442447" cy="4144724"/>
          </a:xfrm>
          <a:prstGeom prst="rect">
            <a:avLst/>
          </a:prstGeom>
          <a:noFill/>
        </p:spPr>
        <p:txBody>
          <a:bodyPr wrap="square" rtlCol="0">
            <a:spAutoFit/>
          </a:bodyPr>
          <a:lstStyle/>
          <a:p>
            <a:pPr>
              <a:lnSpc>
                <a:spcPts val="2000"/>
              </a:lnSpc>
              <a:spcBef>
                <a:spcPts val="1800"/>
              </a:spcBef>
            </a:pPr>
            <a:r>
              <a:rPr lang="en-US" b="1" dirty="0"/>
              <a:t>All insider threat programs are required</a:t>
            </a:r>
            <a:r>
              <a:rPr lang="en-US" dirty="0"/>
              <a:t> to protect the privacy and civil liberties of the workforce.</a:t>
            </a:r>
          </a:p>
          <a:p>
            <a:pPr>
              <a:lnSpc>
                <a:spcPts val="2000"/>
              </a:lnSpc>
              <a:spcBef>
                <a:spcPts val="1800"/>
              </a:spcBef>
            </a:pPr>
            <a:r>
              <a:rPr lang="en-US" b="1" dirty="0"/>
              <a:t>The lawful exercise of first amendment rights</a:t>
            </a:r>
            <a:r>
              <a:rPr lang="en-US" dirty="0"/>
              <a:t> and the use of legitimate whistleblowing channels to disclose fraud, waste, abuse or other questionable government activities are not considered actions of an Insider Threat.</a:t>
            </a:r>
          </a:p>
          <a:p>
            <a:pPr>
              <a:lnSpc>
                <a:spcPts val="2000"/>
              </a:lnSpc>
              <a:spcBef>
                <a:spcPts val="1800"/>
              </a:spcBef>
            </a:pPr>
            <a:r>
              <a:rPr lang="en-US" dirty="0"/>
              <a:t>Insider Threat Programs should </a:t>
            </a:r>
            <a:r>
              <a:rPr lang="en-US" b="1" dirty="0"/>
              <a:t>regularly consult legal counsel before taking action</a:t>
            </a:r>
            <a:r>
              <a:rPr lang="en-US" dirty="0"/>
              <a:t>. </a:t>
            </a:r>
          </a:p>
        </p:txBody>
      </p:sp>
      <p:pic>
        <p:nvPicPr>
          <p:cNvPr id="5" name="Picture 4">
            <a:extLst>
              <a:ext uri="{FF2B5EF4-FFF2-40B4-BE49-F238E27FC236}">
                <a16:creationId xmlns:a16="http://schemas.microsoft.com/office/drawing/2014/main" id="{9F18D9ED-C92B-AC42-BAC4-A4A44FD3B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658" y="937164"/>
            <a:ext cx="393700" cy="762000"/>
          </a:xfrm>
          <a:prstGeom prst="rect">
            <a:avLst/>
          </a:prstGeom>
        </p:spPr>
      </p:pic>
      <p:pic>
        <p:nvPicPr>
          <p:cNvPr id="7" name="Picture 6">
            <a:extLst>
              <a:ext uri="{FF2B5EF4-FFF2-40B4-BE49-F238E27FC236}">
                <a16:creationId xmlns:a16="http://schemas.microsoft.com/office/drawing/2014/main" id="{374421B2-FA95-6448-BE33-C2B845188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897" y="2001744"/>
            <a:ext cx="558800" cy="774700"/>
          </a:xfrm>
          <a:prstGeom prst="rect">
            <a:avLst/>
          </a:prstGeom>
        </p:spPr>
      </p:pic>
      <p:pic>
        <p:nvPicPr>
          <p:cNvPr id="9" name="Picture 8">
            <a:extLst>
              <a:ext uri="{FF2B5EF4-FFF2-40B4-BE49-F238E27FC236}">
                <a16:creationId xmlns:a16="http://schemas.microsoft.com/office/drawing/2014/main" id="{18AB2114-9CA3-6741-8BB4-16C9D4DA2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4588" y="4294488"/>
            <a:ext cx="558800" cy="787400"/>
          </a:xfrm>
          <a:prstGeom prst="rect">
            <a:avLst/>
          </a:prstGeom>
        </p:spPr>
      </p:pic>
    </p:spTree>
    <p:extLst>
      <p:ext uri="{BB962C8B-B14F-4D97-AF65-F5344CB8AC3E}">
        <p14:creationId xmlns:p14="http://schemas.microsoft.com/office/powerpoint/2010/main" val="144426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AF70B-39F4-4241-9ED0-7532BF24F5E3}"/>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IDENTIFICATION</a:t>
            </a:r>
          </a:p>
        </p:txBody>
      </p:sp>
      <p:sp>
        <p:nvSpPr>
          <p:cNvPr id="3" name="TextBox 2">
            <a:extLst>
              <a:ext uri="{FF2B5EF4-FFF2-40B4-BE49-F238E27FC236}">
                <a16:creationId xmlns:a16="http://schemas.microsoft.com/office/drawing/2014/main" id="{291ADB92-D54B-3048-930F-1210DCEF14EA}"/>
              </a:ext>
            </a:extLst>
          </p:cNvPr>
          <p:cNvSpPr txBox="1"/>
          <p:nvPr/>
        </p:nvSpPr>
        <p:spPr>
          <a:xfrm>
            <a:off x="592645" y="1667435"/>
            <a:ext cx="3227294" cy="2274597"/>
          </a:xfrm>
          <a:prstGeom prst="rect">
            <a:avLst/>
          </a:prstGeom>
          <a:noFill/>
        </p:spPr>
        <p:txBody>
          <a:bodyPr wrap="square" rtlCol="0">
            <a:spAutoFit/>
          </a:bodyPr>
          <a:lstStyle/>
          <a:p>
            <a:pPr>
              <a:lnSpc>
                <a:spcPts val="4200"/>
              </a:lnSpc>
            </a:pPr>
            <a:r>
              <a:rPr lang="en-US" sz="4800" b="1" dirty="0">
                <a:solidFill>
                  <a:schemeClr val="bg1"/>
                </a:solidFill>
              </a:rPr>
              <a:t>Who </a:t>
            </a:r>
            <a:br>
              <a:rPr lang="en-US" sz="4800" b="1" dirty="0">
                <a:solidFill>
                  <a:schemeClr val="bg1"/>
                </a:solidFill>
              </a:rPr>
            </a:br>
            <a:r>
              <a:rPr lang="en-US" sz="4800" b="1" dirty="0">
                <a:solidFill>
                  <a:schemeClr val="bg1"/>
                </a:solidFill>
              </a:rPr>
              <a:t>is the Insider Threat?</a:t>
            </a:r>
          </a:p>
        </p:txBody>
      </p:sp>
      <p:sp>
        <p:nvSpPr>
          <p:cNvPr id="4" name="TextBox 3">
            <a:extLst>
              <a:ext uri="{FF2B5EF4-FFF2-40B4-BE49-F238E27FC236}">
                <a16:creationId xmlns:a16="http://schemas.microsoft.com/office/drawing/2014/main" id="{F3CFEC64-B948-4A49-B832-5D00BA663FC0}"/>
              </a:ext>
            </a:extLst>
          </p:cNvPr>
          <p:cNvSpPr txBox="1"/>
          <p:nvPr/>
        </p:nvSpPr>
        <p:spPr>
          <a:xfrm>
            <a:off x="391912" y="4769223"/>
            <a:ext cx="2960887" cy="584775"/>
          </a:xfrm>
          <a:prstGeom prst="rect">
            <a:avLst/>
          </a:prstGeom>
          <a:noFill/>
        </p:spPr>
        <p:txBody>
          <a:bodyPr wrap="square" rtlCol="0">
            <a:spAutoFit/>
          </a:bodyPr>
          <a:lstStyle/>
          <a:p>
            <a:pPr algn="ctr"/>
            <a:r>
              <a:rPr lang="en-US" sz="3200" b="1" dirty="0">
                <a:solidFill>
                  <a:schemeClr val="bg2"/>
                </a:solidFill>
              </a:rPr>
              <a:t>Opportunity</a:t>
            </a:r>
          </a:p>
        </p:txBody>
      </p:sp>
      <p:sp>
        <p:nvSpPr>
          <p:cNvPr id="5" name="TextBox 4">
            <a:extLst>
              <a:ext uri="{FF2B5EF4-FFF2-40B4-BE49-F238E27FC236}">
                <a16:creationId xmlns:a16="http://schemas.microsoft.com/office/drawing/2014/main" id="{C111A748-A905-2744-BE2C-D1696D73AC2C}"/>
              </a:ext>
            </a:extLst>
          </p:cNvPr>
          <p:cNvSpPr txBox="1"/>
          <p:nvPr/>
        </p:nvSpPr>
        <p:spPr>
          <a:xfrm>
            <a:off x="4694971" y="4769223"/>
            <a:ext cx="2960887" cy="584775"/>
          </a:xfrm>
          <a:prstGeom prst="rect">
            <a:avLst/>
          </a:prstGeom>
          <a:noFill/>
        </p:spPr>
        <p:txBody>
          <a:bodyPr wrap="square" rtlCol="0">
            <a:spAutoFit/>
          </a:bodyPr>
          <a:lstStyle/>
          <a:p>
            <a:pPr algn="ctr"/>
            <a:r>
              <a:rPr lang="en-US" sz="3200" b="1" dirty="0">
                <a:solidFill>
                  <a:schemeClr val="bg2"/>
                </a:solidFill>
              </a:rPr>
              <a:t>Crisis</a:t>
            </a:r>
          </a:p>
        </p:txBody>
      </p:sp>
      <p:sp>
        <p:nvSpPr>
          <p:cNvPr id="6" name="TextBox 5">
            <a:extLst>
              <a:ext uri="{FF2B5EF4-FFF2-40B4-BE49-F238E27FC236}">
                <a16:creationId xmlns:a16="http://schemas.microsoft.com/office/drawing/2014/main" id="{84A33DC2-8AB4-E748-A92C-590DB7CF8158}"/>
              </a:ext>
            </a:extLst>
          </p:cNvPr>
          <p:cNvSpPr txBox="1"/>
          <p:nvPr/>
        </p:nvSpPr>
        <p:spPr>
          <a:xfrm>
            <a:off x="8621512" y="4769223"/>
            <a:ext cx="2960887" cy="584775"/>
          </a:xfrm>
          <a:prstGeom prst="rect">
            <a:avLst/>
          </a:prstGeom>
          <a:noFill/>
        </p:spPr>
        <p:txBody>
          <a:bodyPr wrap="square" rtlCol="0">
            <a:spAutoFit/>
          </a:bodyPr>
          <a:lstStyle/>
          <a:p>
            <a:pPr algn="ctr"/>
            <a:r>
              <a:rPr lang="en-US" sz="3200" b="1" dirty="0">
                <a:solidFill>
                  <a:schemeClr val="bg2"/>
                </a:solidFill>
              </a:rPr>
              <a:t>Vulnerability</a:t>
            </a:r>
          </a:p>
        </p:txBody>
      </p:sp>
    </p:spTree>
    <p:extLst>
      <p:ext uri="{BB962C8B-B14F-4D97-AF65-F5344CB8AC3E}">
        <p14:creationId xmlns:p14="http://schemas.microsoft.com/office/powerpoint/2010/main" val="395746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054CAE-0AC2-B740-8702-033FCF87238D}"/>
              </a:ext>
            </a:extLst>
          </p:cNvPr>
          <p:cNvSpPr txBox="1"/>
          <p:nvPr/>
        </p:nvSpPr>
        <p:spPr>
          <a:xfrm>
            <a:off x="390939" y="205409"/>
            <a:ext cx="6858000" cy="215444"/>
          </a:xfrm>
          <a:prstGeom prst="rect">
            <a:avLst/>
          </a:prstGeom>
          <a:noFill/>
        </p:spPr>
        <p:txBody>
          <a:bodyPr wrap="square" lIns="0" tIns="0" rIns="0" bIns="0" rtlCol="0">
            <a:spAutoFit/>
          </a:bodyPr>
          <a:lstStyle/>
          <a:p>
            <a:r>
              <a:rPr lang="en-US" sz="1400" dirty="0">
                <a:solidFill>
                  <a:schemeClr val="bg1"/>
                </a:solidFill>
                <a:latin typeface="Calibri Light" panose="020F0302020204030204" pitchFamily="34" charset="0"/>
                <a:cs typeface="Calibri Light" panose="020F0302020204030204" pitchFamily="34" charset="0"/>
              </a:rPr>
              <a:t>INSIDER THREAT AWARENESS BRIEFING  |  </a:t>
            </a:r>
            <a:r>
              <a:rPr lang="en-US" sz="1400" b="1" dirty="0">
                <a:solidFill>
                  <a:schemeClr val="bg1"/>
                </a:solidFill>
                <a:latin typeface="Calibri" panose="020F0502020204030204" pitchFamily="34" charset="0"/>
                <a:cs typeface="Calibri" panose="020F0502020204030204" pitchFamily="34" charset="0"/>
              </a:rPr>
              <a:t>POTENTIAL RISK INDICATORS (PRIs)</a:t>
            </a:r>
          </a:p>
        </p:txBody>
      </p:sp>
      <p:sp>
        <p:nvSpPr>
          <p:cNvPr id="3" name="TextBox 2">
            <a:extLst>
              <a:ext uri="{FF2B5EF4-FFF2-40B4-BE49-F238E27FC236}">
                <a16:creationId xmlns:a16="http://schemas.microsoft.com/office/drawing/2014/main" id="{5DFEBB6E-3408-824D-A43E-3CEE7978F4E7}"/>
              </a:ext>
            </a:extLst>
          </p:cNvPr>
          <p:cNvSpPr txBox="1"/>
          <p:nvPr/>
        </p:nvSpPr>
        <p:spPr>
          <a:xfrm>
            <a:off x="1559860" y="2528047"/>
            <a:ext cx="2474258" cy="3057247"/>
          </a:xfrm>
          <a:prstGeom prst="rect">
            <a:avLst/>
          </a:prstGeom>
          <a:noFill/>
        </p:spPr>
        <p:txBody>
          <a:bodyPr wrap="square" lIns="0" tIns="0" rIns="0" bIns="0" rtlCol="0">
            <a:spAutoFit/>
          </a:bodyPr>
          <a:lstStyle/>
          <a:p>
            <a:pPr algn="ctr"/>
            <a:r>
              <a:rPr lang="en-US" sz="3200" b="1" dirty="0">
                <a:solidFill>
                  <a:schemeClr val="bg2"/>
                </a:solidFill>
              </a:rPr>
              <a:t>Unawareness</a:t>
            </a:r>
            <a:endParaRPr lang="en-US" sz="3200" dirty="0">
              <a:solidFill>
                <a:schemeClr val="bg2"/>
              </a:solidFill>
            </a:endParaRPr>
          </a:p>
          <a:p>
            <a:pPr marL="285750" indent="-285750">
              <a:lnSpc>
                <a:spcPts val="1700"/>
              </a:lnSpc>
              <a:spcBef>
                <a:spcPts val="1200"/>
              </a:spcBef>
              <a:buFont typeface="Arial" panose="020B0604020202020204" pitchFamily="34" charset="0"/>
              <a:buChar char="•"/>
            </a:pPr>
            <a:r>
              <a:rPr lang="en-US" sz="1600" spc="-50" dirty="0"/>
              <a:t>Unknowingly committing security infractions or violations</a:t>
            </a:r>
          </a:p>
          <a:p>
            <a:pPr marL="285750" indent="-285750">
              <a:lnSpc>
                <a:spcPts val="1700"/>
              </a:lnSpc>
              <a:spcBef>
                <a:spcPts val="600"/>
              </a:spcBef>
              <a:buFont typeface="Arial" panose="020B0604020202020204" pitchFamily="34" charset="0"/>
              <a:buChar char="•"/>
            </a:pPr>
            <a:r>
              <a:rPr lang="en-US" sz="1600" spc="-50" dirty="0"/>
              <a:t>Misusing Government IT systems for non-work functions</a:t>
            </a:r>
          </a:p>
          <a:p>
            <a:pPr marL="285750" indent="-285750">
              <a:lnSpc>
                <a:spcPts val="1700"/>
              </a:lnSpc>
              <a:spcBef>
                <a:spcPts val="600"/>
              </a:spcBef>
              <a:buFont typeface="Arial" panose="020B0604020202020204" pitchFamily="34" charset="0"/>
              <a:buChar char="•"/>
            </a:pPr>
            <a:r>
              <a:rPr lang="en-US" sz="1600" spc="-50" dirty="0"/>
              <a:t>Discussing sensitive information in public</a:t>
            </a:r>
          </a:p>
          <a:p>
            <a:pPr marL="285750" indent="-285750">
              <a:lnSpc>
                <a:spcPts val="1700"/>
              </a:lnSpc>
              <a:spcBef>
                <a:spcPts val="600"/>
              </a:spcBef>
              <a:buFont typeface="Arial" panose="020B0604020202020204" pitchFamily="34" charset="0"/>
              <a:buChar char="•"/>
            </a:pPr>
            <a:r>
              <a:rPr lang="en-US" sz="1600" spc="-50" dirty="0"/>
              <a:t>Unknowingly clicking on a phishing scam</a:t>
            </a:r>
          </a:p>
        </p:txBody>
      </p:sp>
      <p:sp>
        <p:nvSpPr>
          <p:cNvPr id="4" name="TextBox 3">
            <a:extLst>
              <a:ext uri="{FF2B5EF4-FFF2-40B4-BE49-F238E27FC236}">
                <a16:creationId xmlns:a16="http://schemas.microsoft.com/office/drawing/2014/main" id="{C233D885-AA6B-6E44-8329-AFC8F7C3B447}"/>
              </a:ext>
            </a:extLst>
          </p:cNvPr>
          <p:cNvSpPr txBox="1"/>
          <p:nvPr/>
        </p:nvSpPr>
        <p:spPr>
          <a:xfrm>
            <a:off x="4823013" y="2528047"/>
            <a:ext cx="2474258" cy="3570208"/>
          </a:xfrm>
          <a:prstGeom prst="rect">
            <a:avLst/>
          </a:prstGeom>
          <a:noFill/>
        </p:spPr>
        <p:txBody>
          <a:bodyPr wrap="square" lIns="0" tIns="0" rIns="0" bIns="0" rtlCol="0">
            <a:spAutoFit/>
          </a:bodyPr>
          <a:lstStyle/>
          <a:p>
            <a:pPr algn="ctr"/>
            <a:r>
              <a:rPr lang="en-US" sz="3200" b="1" dirty="0">
                <a:solidFill>
                  <a:schemeClr val="bg2"/>
                </a:solidFill>
              </a:rPr>
              <a:t>Complacency</a:t>
            </a:r>
            <a:endParaRPr lang="en-US" sz="3200" dirty="0">
              <a:solidFill>
                <a:schemeClr val="bg2"/>
              </a:solidFill>
            </a:endParaRPr>
          </a:p>
          <a:p>
            <a:pPr marL="285750" indent="-285750">
              <a:lnSpc>
                <a:spcPts val="1700"/>
              </a:lnSpc>
              <a:spcBef>
                <a:spcPts val="1200"/>
              </a:spcBef>
              <a:buFont typeface="Arial" panose="020B0604020202020204" pitchFamily="34" charset="0"/>
              <a:buChar char="•"/>
            </a:pPr>
            <a:r>
              <a:rPr lang="en-US" sz="1600" spc="-50" dirty="0"/>
              <a:t>Using personal storage devices for official business without authorization</a:t>
            </a:r>
          </a:p>
          <a:p>
            <a:pPr marL="285750" indent="-285750">
              <a:lnSpc>
                <a:spcPts val="1700"/>
              </a:lnSpc>
              <a:spcBef>
                <a:spcPts val="600"/>
              </a:spcBef>
              <a:buFont typeface="Arial" panose="020B0604020202020204" pitchFamily="34" charset="0"/>
              <a:buChar char="•"/>
            </a:pPr>
            <a:r>
              <a:rPr lang="en-US" sz="1600" spc="-50" dirty="0"/>
              <a:t>Uploading sensitive files to a third a party site</a:t>
            </a:r>
          </a:p>
          <a:p>
            <a:pPr marL="285750" indent="-285750">
              <a:lnSpc>
                <a:spcPts val="1700"/>
              </a:lnSpc>
              <a:spcBef>
                <a:spcPts val="600"/>
              </a:spcBef>
              <a:buFont typeface="Arial" panose="020B0604020202020204" pitchFamily="34" charset="0"/>
              <a:buChar char="•"/>
            </a:pPr>
            <a:r>
              <a:rPr lang="en-US" sz="1600" spc="-50" dirty="0"/>
              <a:t>Allowing individuals without access into buildings or workspaces</a:t>
            </a:r>
          </a:p>
          <a:p>
            <a:pPr marL="285750" indent="-285750">
              <a:lnSpc>
                <a:spcPts val="1700"/>
              </a:lnSpc>
              <a:spcBef>
                <a:spcPts val="600"/>
              </a:spcBef>
              <a:buFont typeface="Arial" panose="020B0604020202020204" pitchFamily="34" charset="0"/>
              <a:buChar char="•"/>
            </a:pPr>
            <a:r>
              <a:rPr lang="en-US" sz="1600" spc="-50" dirty="0"/>
              <a:t>Unreported foreign contacts or travel</a:t>
            </a:r>
          </a:p>
          <a:p>
            <a:pPr marL="285750" indent="-285750">
              <a:lnSpc>
                <a:spcPts val="1700"/>
              </a:lnSpc>
              <a:spcBef>
                <a:spcPts val="600"/>
              </a:spcBef>
              <a:buFont typeface="Arial" panose="020B0604020202020204" pitchFamily="34" charset="0"/>
              <a:buChar char="•"/>
            </a:pPr>
            <a:r>
              <a:rPr lang="en-US" sz="1600" spc="-50" dirty="0"/>
              <a:t>Drug or alcohol use in the workplace</a:t>
            </a:r>
          </a:p>
        </p:txBody>
      </p:sp>
      <p:sp>
        <p:nvSpPr>
          <p:cNvPr id="5" name="TextBox 4">
            <a:extLst>
              <a:ext uri="{FF2B5EF4-FFF2-40B4-BE49-F238E27FC236}">
                <a16:creationId xmlns:a16="http://schemas.microsoft.com/office/drawing/2014/main" id="{125A7179-0ECA-084A-8052-33ACD79CAF25}"/>
              </a:ext>
            </a:extLst>
          </p:cNvPr>
          <p:cNvSpPr txBox="1"/>
          <p:nvPr/>
        </p:nvSpPr>
        <p:spPr>
          <a:xfrm>
            <a:off x="8139954" y="2528047"/>
            <a:ext cx="2474258" cy="3275256"/>
          </a:xfrm>
          <a:prstGeom prst="rect">
            <a:avLst/>
          </a:prstGeom>
          <a:noFill/>
        </p:spPr>
        <p:txBody>
          <a:bodyPr wrap="square" lIns="0" tIns="0" rIns="0" bIns="0" rtlCol="0">
            <a:spAutoFit/>
          </a:bodyPr>
          <a:lstStyle/>
          <a:p>
            <a:pPr algn="ctr"/>
            <a:r>
              <a:rPr lang="en-US" sz="3200" b="1" dirty="0">
                <a:solidFill>
                  <a:schemeClr val="bg2"/>
                </a:solidFill>
              </a:rPr>
              <a:t>Malice</a:t>
            </a:r>
            <a:endParaRPr lang="en-US" sz="3200" dirty="0">
              <a:solidFill>
                <a:schemeClr val="bg2"/>
              </a:solidFill>
            </a:endParaRPr>
          </a:p>
          <a:p>
            <a:pPr marL="285750" indent="-285750">
              <a:lnSpc>
                <a:spcPts val="1700"/>
              </a:lnSpc>
              <a:spcBef>
                <a:spcPts val="1200"/>
              </a:spcBef>
              <a:buFont typeface="Arial" panose="020B0604020202020204" pitchFamily="34" charset="0"/>
              <a:buChar char="•"/>
            </a:pPr>
            <a:r>
              <a:rPr lang="en-US" sz="1600" spc="-50" dirty="0"/>
              <a:t>Stealing sensitive information and sharing it for personal gain</a:t>
            </a:r>
          </a:p>
          <a:p>
            <a:pPr marL="285750" indent="-285750">
              <a:lnSpc>
                <a:spcPts val="1700"/>
              </a:lnSpc>
              <a:spcBef>
                <a:spcPts val="600"/>
              </a:spcBef>
              <a:buFont typeface="Arial" panose="020B0604020202020204" pitchFamily="34" charset="0"/>
              <a:buChar char="•"/>
            </a:pPr>
            <a:r>
              <a:rPr lang="en-US" sz="1600" spc="-50" dirty="0"/>
              <a:t>Threatening violence against self or peers</a:t>
            </a:r>
          </a:p>
          <a:p>
            <a:pPr marL="285750" indent="-285750">
              <a:lnSpc>
                <a:spcPts val="1700"/>
              </a:lnSpc>
              <a:spcBef>
                <a:spcPts val="600"/>
              </a:spcBef>
              <a:buFont typeface="Arial" panose="020B0604020202020204" pitchFamily="34" charset="0"/>
              <a:buChar char="•"/>
            </a:pPr>
            <a:r>
              <a:rPr lang="en-US" sz="1600" spc="-50" dirty="0"/>
              <a:t>Brandishing a weapon in the workplace</a:t>
            </a:r>
          </a:p>
          <a:p>
            <a:pPr marL="285750" indent="-285750">
              <a:lnSpc>
                <a:spcPts val="1700"/>
              </a:lnSpc>
              <a:spcBef>
                <a:spcPts val="600"/>
              </a:spcBef>
              <a:buFont typeface="Arial" panose="020B0604020202020204" pitchFamily="34" charset="0"/>
              <a:buChar char="•"/>
            </a:pPr>
            <a:r>
              <a:rPr lang="en-US" sz="1600" spc="-50" dirty="0"/>
              <a:t>Attempting to access information or space not relevant to the work assignment</a:t>
            </a:r>
          </a:p>
        </p:txBody>
      </p:sp>
      <p:sp>
        <p:nvSpPr>
          <p:cNvPr id="6" name="TextBox 5">
            <a:extLst>
              <a:ext uri="{FF2B5EF4-FFF2-40B4-BE49-F238E27FC236}">
                <a16:creationId xmlns:a16="http://schemas.microsoft.com/office/drawing/2014/main" id="{8C4A7B84-BEB8-D74C-8E45-314DDE249213}"/>
              </a:ext>
            </a:extLst>
          </p:cNvPr>
          <p:cNvSpPr txBox="1"/>
          <p:nvPr/>
        </p:nvSpPr>
        <p:spPr>
          <a:xfrm>
            <a:off x="705971" y="6314037"/>
            <a:ext cx="11152094" cy="338554"/>
          </a:xfrm>
          <a:prstGeom prst="rect">
            <a:avLst/>
          </a:prstGeom>
          <a:noFill/>
        </p:spPr>
        <p:txBody>
          <a:bodyPr wrap="square" rtlCol="0">
            <a:spAutoFit/>
          </a:bodyPr>
          <a:lstStyle/>
          <a:p>
            <a:r>
              <a:rPr lang="en-US" sz="1600" b="1" dirty="0">
                <a:solidFill>
                  <a:schemeClr val="accent1"/>
                </a:solidFill>
              </a:rPr>
              <a:t>NOTE: Exhibiting PRIs does not necessarily mean someone is a threat. However, most insider threats exhibit one or more PRI</a:t>
            </a:r>
            <a:endParaRPr lang="en-US" sz="1600" dirty="0">
              <a:solidFill>
                <a:schemeClr val="accent1"/>
              </a:solidFill>
            </a:endParaRPr>
          </a:p>
        </p:txBody>
      </p:sp>
    </p:spTree>
    <p:extLst>
      <p:ext uri="{BB962C8B-B14F-4D97-AF65-F5344CB8AC3E}">
        <p14:creationId xmlns:p14="http://schemas.microsoft.com/office/powerpoint/2010/main" val="23017290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NITAM THEME COLORS">
      <a:dk1>
        <a:srgbClr val="212121"/>
      </a:dk1>
      <a:lt1>
        <a:srgbClr val="FFFFFF"/>
      </a:lt1>
      <a:dk2>
        <a:srgbClr val="072037"/>
      </a:dk2>
      <a:lt2>
        <a:srgbClr val="2A79AD"/>
      </a:lt2>
      <a:accent1>
        <a:srgbClr val="F3CF1C"/>
      </a:accent1>
      <a:accent2>
        <a:srgbClr val="93AECE"/>
      </a:accent2>
      <a:accent3>
        <a:srgbClr val="8A8A8D"/>
      </a:accent3>
      <a:accent4>
        <a:srgbClr val="06A7E0"/>
      </a:accent4>
      <a:accent5>
        <a:srgbClr val="E3D353"/>
      </a:accent5>
      <a:accent6>
        <a:srgbClr val="03AF4B"/>
      </a:accent6>
      <a:hlink>
        <a:srgbClr val="06A7E0"/>
      </a:hlink>
      <a:folHlink>
        <a:srgbClr val="A6BBC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Default Theme" id="{675AEC11-2EE8-BE48-90D4-0FEF5CACAC51}" vid="{EFFD28EB-996B-D244-A6C0-D0946806E22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4FF8084CD11D44B0812DCC875C07A0" ma:contentTypeVersion="13" ma:contentTypeDescription="Create a new document." ma:contentTypeScope="" ma:versionID="be204f1f25a5a01537a8fe8b3a764d7e">
  <xsd:schema xmlns:xsd="http://www.w3.org/2001/XMLSchema" xmlns:xs="http://www.w3.org/2001/XMLSchema" xmlns:p="http://schemas.microsoft.com/office/2006/metadata/properties" xmlns:ns2="0c586ac0-9ece-419d-9358-59422c46f180" xmlns:ns3="5a24aef0-0783-489f-bf63-5dbe15d3f66c" targetNamespace="http://schemas.microsoft.com/office/2006/metadata/properties" ma:root="true" ma:fieldsID="430baaf14f5002abbf93ce862aa41ee7" ns2:_="" ns3:_="">
    <xsd:import namespace="0c586ac0-9ece-419d-9358-59422c46f180"/>
    <xsd:import namespace="5a24aef0-0783-489f-bf63-5dbe15d3f6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586ac0-9ece-419d-9358-59422c46f1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Notes" ma:index="20"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24aef0-0783-489f-bf63-5dbe15d3f66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 xmlns="0c586ac0-9ece-419d-9358-59422c46f1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8EC136-4AC7-459E-B511-45C725533B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586ac0-9ece-419d-9358-59422c46f180"/>
    <ds:schemaRef ds:uri="5a24aef0-0783-489f-bf63-5dbe15d3f6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F0A697-2718-4EFD-9C55-AF70CA2D561C}">
  <ds:schemaRefs>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schemas.microsoft.com/office/2006/metadata/properties"/>
    <ds:schemaRef ds:uri="0c586ac0-9ece-419d-9358-59422c46f180"/>
    <ds:schemaRef ds:uri="http://schemas.microsoft.com/office/infopath/2007/PartnerControls"/>
    <ds:schemaRef ds:uri="5a24aef0-0783-489f-bf63-5dbe15d3f66c"/>
    <ds:schemaRef ds:uri="http://www.w3.org/XML/1998/namespace"/>
  </ds:schemaRefs>
</ds:datastoreItem>
</file>

<file path=customXml/itemProps3.xml><?xml version="1.0" encoding="utf-8"?>
<ds:datastoreItem xmlns:ds="http://schemas.openxmlformats.org/officeDocument/2006/customXml" ds:itemID="{D162D2EF-0F89-4F1F-BF5F-C4C33FCB96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162</TotalTime>
  <Words>1807</Words>
  <Application>Microsoft Office PowerPoint</Application>
  <PresentationFormat>Widescreen</PresentationFormat>
  <Paragraphs>180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Wandres</dc:creator>
  <cp:lastModifiedBy>Jackson, Amber, CIV, DCSA</cp:lastModifiedBy>
  <cp:revision>14</cp:revision>
  <dcterms:created xsi:type="dcterms:W3CDTF">2021-06-04T19:02:23Z</dcterms:created>
  <dcterms:modified xsi:type="dcterms:W3CDTF">2022-09-22T15:09:59Z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0x010100EB4FF8084CD11D44B0812DCC875C07A0</vt:lpwstr>
  </property>
</Properties>
</file>