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2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rgbClr val="F3CF1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F3CF1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F3CF1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rgbClr val="F3CF1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9679" y="676474"/>
            <a:ext cx="9638654" cy="3171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rgbClr val="F3CF1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4738" y="2705135"/>
            <a:ext cx="5356225" cy="3843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0"/>
            <a:ext cx="12179807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3384">
              <a:lnSpc>
                <a:spcPct val="100000"/>
              </a:lnSpc>
              <a:spcBef>
                <a:spcPts val="100"/>
              </a:spcBef>
            </a:pPr>
            <a:r>
              <a:rPr sz="2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[INSERT</a:t>
            </a:r>
            <a:r>
              <a:rPr sz="2400" b="0" spc="-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AGENCY</a:t>
            </a:r>
            <a:r>
              <a:rPr sz="2400" b="0" spc="-8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NAME</a:t>
            </a:r>
            <a:r>
              <a:rPr sz="2400" b="0" spc="-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HERE]</a:t>
            </a:r>
            <a:endParaRPr sz="2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0"/>
            <a:ext cx="12179807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0395" y="333613"/>
            <a:ext cx="56489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0" dirty="0">
                <a:solidFill>
                  <a:srgbClr val="061F37"/>
                </a:solidFill>
                <a:latin typeface="Calibri Light"/>
                <a:cs typeface="Calibri Light"/>
              </a:rPr>
              <a:t>INSIDER</a:t>
            </a:r>
            <a:r>
              <a:rPr sz="1400" b="0" spc="-15" dirty="0">
                <a:solidFill>
                  <a:srgbClr val="061F37"/>
                </a:solidFill>
                <a:latin typeface="Calibri Light"/>
                <a:cs typeface="Calibri Light"/>
              </a:rPr>
              <a:t> </a:t>
            </a:r>
            <a:r>
              <a:rPr sz="1400" b="0" spc="-20" dirty="0">
                <a:solidFill>
                  <a:srgbClr val="061F37"/>
                </a:solidFill>
                <a:latin typeface="Calibri Light"/>
                <a:cs typeface="Calibri Light"/>
              </a:rPr>
              <a:t>THREAT AWARENESS</a:t>
            </a:r>
            <a:r>
              <a:rPr sz="1400" b="0" dirty="0">
                <a:solidFill>
                  <a:srgbClr val="061F37"/>
                </a:solidFill>
                <a:latin typeface="Calibri Light"/>
                <a:cs typeface="Calibri Light"/>
              </a:rPr>
              <a:t> BRIEFING</a:t>
            </a:r>
            <a:r>
              <a:rPr sz="1400" b="0" spc="275" dirty="0">
                <a:solidFill>
                  <a:srgbClr val="061F37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061F37"/>
                </a:solidFill>
                <a:latin typeface="Calibri Light"/>
                <a:cs typeface="Calibri Light"/>
              </a:rPr>
              <a:t>|</a:t>
            </a:r>
            <a:r>
              <a:rPr sz="1400" b="0" spc="270" dirty="0">
                <a:solidFill>
                  <a:srgbClr val="061F37"/>
                </a:solidFill>
                <a:latin typeface="Calibri Light"/>
                <a:cs typeface="Calibri Light"/>
              </a:rPr>
              <a:t> </a:t>
            </a:r>
            <a:r>
              <a:rPr sz="1400" b="1" spc="-10" dirty="0">
                <a:solidFill>
                  <a:srgbClr val="061F37"/>
                </a:solidFill>
                <a:latin typeface="Calibri"/>
                <a:cs typeface="Calibri"/>
              </a:rPr>
              <a:t>POTENTIAL</a:t>
            </a:r>
            <a:r>
              <a:rPr sz="1400" b="1" spc="-5" dirty="0">
                <a:solidFill>
                  <a:srgbClr val="061F3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61F37"/>
                </a:solidFill>
                <a:latin typeface="Calibri"/>
                <a:cs typeface="Calibri"/>
              </a:rPr>
              <a:t>RISK</a:t>
            </a:r>
            <a:r>
              <a:rPr sz="1400" b="1" spc="-20" dirty="0">
                <a:solidFill>
                  <a:srgbClr val="061F37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061F37"/>
                </a:solidFill>
                <a:latin typeface="Calibri"/>
                <a:cs typeface="Calibri"/>
              </a:rPr>
              <a:t>INDICATORS</a:t>
            </a:r>
            <a:r>
              <a:rPr sz="1400" b="1" dirty="0">
                <a:solidFill>
                  <a:srgbClr val="061F37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61F37"/>
                </a:solidFill>
                <a:latin typeface="Calibri"/>
                <a:cs typeface="Calibri"/>
              </a:rPr>
              <a:t>(PRIs)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23443" y="1074823"/>
            <a:ext cx="3655695" cy="78232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 marR="5080">
              <a:lnSpc>
                <a:spcPct val="77300"/>
              </a:lnSpc>
              <a:spcBef>
                <a:spcPts val="865"/>
              </a:spcBef>
            </a:pPr>
            <a:r>
              <a:rPr sz="2800" dirty="0">
                <a:solidFill>
                  <a:srgbClr val="FFFFFF"/>
                </a:solidFill>
              </a:rPr>
              <a:t>Observable</a:t>
            </a:r>
            <a:r>
              <a:rPr sz="2800" spc="-7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PRIs</a:t>
            </a:r>
            <a:r>
              <a:rPr sz="2800" spc="-60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may</a:t>
            </a:r>
            <a:r>
              <a:rPr sz="2800" spc="-60" dirty="0">
                <a:solidFill>
                  <a:srgbClr val="FFFFFF"/>
                </a:solidFill>
              </a:rPr>
              <a:t> </a:t>
            </a:r>
            <a:r>
              <a:rPr sz="2800" spc="-20" dirty="0">
                <a:solidFill>
                  <a:srgbClr val="FFFFFF"/>
                </a:solidFill>
              </a:rPr>
              <a:t>fall </a:t>
            </a:r>
            <a:r>
              <a:rPr sz="2800" dirty="0">
                <a:solidFill>
                  <a:srgbClr val="FFFFFF"/>
                </a:solidFill>
              </a:rPr>
              <a:t>into</a:t>
            </a:r>
            <a:r>
              <a:rPr sz="2800" spc="-55" dirty="0">
                <a:solidFill>
                  <a:srgbClr val="FFFFFF"/>
                </a:solidFill>
              </a:rPr>
              <a:t> </a:t>
            </a:r>
            <a:r>
              <a:rPr sz="2800" dirty="0">
                <a:solidFill>
                  <a:srgbClr val="FFFFFF"/>
                </a:solidFill>
              </a:rPr>
              <a:t>these</a:t>
            </a:r>
            <a:r>
              <a:rPr sz="2800" spc="-40" dirty="0">
                <a:solidFill>
                  <a:srgbClr val="FFFFFF"/>
                </a:solidFill>
              </a:rPr>
              <a:t> </a:t>
            </a:r>
            <a:r>
              <a:rPr sz="2800" spc="-10" dirty="0">
                <a:solidFill>
                  <a:srgbClr val="FFFFFF"/>
                </a:solidFill>
              </a:rPr>
              <a:t>categories:</a:t>
            </a:r>
            <a:endParaRPr sz="28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6143" y="2046884"/>
            <a:ext cx="228597" cy="21334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6143" y="2859935"/>
            <a:ext cx="228599" cy="21335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6143" y="3672989"/>
            <a:ext cx="228599" cy="21335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6143" y="4155335"/>
            <a:ext cx="228599" cy="21335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6143" y="4637682"/>
            <a:ext cx="228599" cy="21335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6143" y="5450738"/>
            <a:ext cx="228597" cy="213347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766343" y="1940455"/>
            <a:ext cx="3261360" cy="41249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888365">
              <a:lnSpc>
                <a:spcPts val="2600"/>
              </a:lnSpc>
              <a:spcBef>
                <a:spcPts val="420"/>
              </a:spcBef>
            </a:pPr>
            <a:r>
              <a:rPr sz="2400" b="0" dirty="0">
                <a:solidFill>
                  <a:srgbClr val="FFFFFF"/>
                </a:solidFill>
                <a:latin typeface="Calibri Light"/>
                <a:cs typeface="Calibri Light"/>
              </a:rPr>
              <a:t>Criminal,</a:t>
            </a:r>
            <a:r>
              <a:rPr sz="2400" b="0" spc="-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FFFFFF"/>
                </a:solidFill>
                <a:latin typeface="Calibri Light"/>
                <a:cs typeface="Calibri Light"/>
              </a:rPr>
              <a:t>Violent</a:t>
            </a:r>
            <a:r>
              <a:rPr sz="2400" b="0" spc="-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or </a:t>
            </a:r>
            <a:r>
              <a:rPr sz="2400" b="0" dirty="0">
                <a:solidFill>
                  <a:srgbClr val="FFFFFF"/>
                </a:solidFill>
                <a:latin typeface="Calibri Light"/>
                <a:cs typeface="Calibri Light"/>
              </a:rPr>
              <a:t>Abusive</a:t>
            </a:r>
            <a:r>
              <a:rPr sz="2400" b="0" spc="-9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Conduct</a:t>
            </a:r>
            <a:endParaRPr sz="2400">
              <a:latin typeface="Calibri Light"/>
              <a:cs typeface="Calibri Light"/>
            </a:endParaRPr>
          </a:p>
          <a:p>
            <a:pPr marL="12700" marR="628015">
              <a:lnSpc>
                <a:spcPts val="2600"/>
              </a:lnSpc>
              <a:spcBef>
                <a:spcPts val="1200"/>
              </a:spcBef>
            </a:pPr>
            <a:r>
              <a:rPr sz="2400" b="0" dirty="0">
                <a:solidFill>
                  <a:srgbClr val="FFFFFF"/>
                </a:solidFill>
                <a:latin typeface="Calibri Light"/>
                <a:cs typeface="Calibri Light"/>
              </a:rPr>
              <a:t>Professional</a:t>
            </a:r>
            <a:r>
              <a:rPr sz="2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Lifecycle </a:t>
            </a:r>
            <a:r>
              <a:rPr sz="2400" b="0" dirty="0">
                <a:solidFill>
                  <a:srgbClr val="FFFFFF"/>
                </a:solidFill>
                <a:latin typeface="Calibri Light"/>
                <a:cs typeface="Calibri Light"/>
              </a:rPr>
              <a:t>and</a:t>
            </a:r>
            <a:r>
              <a:rPr sz="2400" b="0" spc="-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Performance</a:t>
            </a:r>
            <a:endParaRPr sz="2400">
              <a:latin typeface="Calibri Light"/>
              <a:cs typeface="Calibri Light"/>
            </a:endParaRPr>
          </a:p>
          <a:p>
            <a:pPr marL="12700" marR="5080">
              <a:lnSpc>
                <a:spcPts val="3800"/>
              </a:lnSpc>
              <a:spcBef>
                <a:spcPts val="240"/>
              </a:spcBef>
            </a:pPr>
            <a:r>
              <a:rPr sz="2400" b="0" dirty="0">
                <a:solidFill>
                  <a:srgbClr val="FFFFFF"/>
                </a:solidFill>
                <a:latin typeface="Calibri Light"/>
                <a:cs typeface="Calibri Light"/>
              </a:rPr>
              <a:t>Technical</a:t>
            </a:r>
            <a:r>
              <a:rPr sz="2400" b="0" spc="-13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Activity </a:t>
            </a:r>
            <a:r>
              <a:rPr sz="2400" b="0" dirty="0">
                <a:solidFill>
                  <a:srgbClr val="FFFFFF"/>
                </a:solidFill>
                <a:latin typeface="Calibri Light"/>
                <a:cs typeface="Calibri Light"/>
              </a:rPr>
              <a:t>Unexplained</a:t>
            </a:r>
            <a:r>
              <a:rPr sz="2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 Affluence</a:t>
            </a:r>
            <a:endParaRPr sz="2400">
              <a:latin typeface="Calibri Light"/>
              <a:cs typeface="Calibri Light"/>
            </a:endParaRPr>
          </a:p>
          <a:p>
            <a:pPr marL="12700" marR="5080">
              <a:lnSpc>
                <a:spcPts val="2600"/>
              </a:lnSpc>
              <a:spcBef>
                <a:spcPts val="960"/>
              </a:spcBef>
            </a:pPr>
            <a:r>
              <a:rPr sz="2400" b="0" dirty="0">
                <a:solidFill>
                  <a:srgbClr val="FFFFFF"/>
                </a:solidFill>
                <a:latin typeface="Calibri Light"/>
                <a:cs typeface="Calibri Light"/>
              </a:rPr>
              <a:t>Judgement,</a:t>
            </a:r>
            <a:r>
              <a:rPr sz="2400" b="0" spc="-6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FFFFFF"/>
                </a:solidFill>
                <a:latin typeface="Calibri Light"/>
                <a:cs typeface="Calibri Light"/>
              </a:rPr>
              <a:t>Character</a:t>
            </a:r>
            <a:r>
              <a:rPr sz="2400" b="0" spc="-5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and </a:t>
            </a:r>
            <a:r>
              <a:rPr sz="2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Psychological</a:t>
            </a:r>
            <a:r>
              <a:rPr sz="2400" b="0" spc="-114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Conditions</a:t>
            </a:r>
            <a:endParaRPr sz="2400">
              <a:latin typeface="Calibri Light"/>
              <a:cs typeface="Calibri Light"/>
            </a:endParaRPr>
          </a:p>
          <a:p>
            <a:pPr marL="12700" marR="227329">
              <a:lnSpc>
                <a:spcPts val="2600"/>
              </a:lnSpc>
              <a:spcBef>
                <a:spcPts val="1200"/>
              </a:spcBef>
            </a:pPr>
            <a:r>
              <a:rPr sz="2400" b="0" dirty="0">
                <a:solidFill>
                  <a:srgbClr val="FFFFFF"/>
                </a:solidFill>
                <a:latin typeface="Calibri Light"/>
                <a:cs typeface="Calibri Light"/>
              </a:rPr>
              <a:t>Security</a:t>
            </a:r>
            <a:r>
              <a:rPr sz="2400" b="0" spc="-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FFFFFF"/>
                </a:solidFill>
                <a:latin typeface="Calibri Light"/>
                <a:cs typeface="Calibri Light"/>
              </a:rPr>
              <a:t>and</a:t>
            </a:r>
            <a:r>
              <a:rPr sz="2400" b="0" spc="-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Compliance Incidents</a:t>
            </a:r>
            <a:endParaRPr sz="2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0"/>
            <a:ext cx="12179807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8239" y="181278"/>
            <a:ext cx="56489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INSIDER</a:t>
            </a:r>
            <a:r>
              <a:rPr sz="1400" b="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THREAT AWARENESS</a:t>
            </a: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 BRIEFING</a:t>
            </a:r>
            <a:r>
              <a:rPr sz="1400" b="0" spc="2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|</a:t>
            </a:r>
            <a:r>
              <a:rPr sz="1400" b="0" spc="27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POTENTIAL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INDICATORS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(PRIs)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94410" y="1478578"/>
            <a:ext cx="4587240" cy="1191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110"/>
              </a:lnSpc>
              <a:spcBef>
                <a:spcPts val="100"/>
              </a:spcBef>
            </a:pPr>
            <a:r>
              <a:rPr sz="3600" spc="-10" dirty="0">
                <a:solidFill>
                  <a:srgbClr val="FFFFFF"/>
                </a:solidFill>
              </a:rPr>
              <a:t>Indicators</a:t>
            </a:r>
            <a:r>
              <a:rPr sz="3600" spc="-75" dirty="0">
                <a:solidFill>
                  <a:srgbClr val="FFFFFF"/>
                </a:solidFill>
              </a:rPr>
              <a:t> </a:t>
            </a:r>
            <a:r>
              <a:rPr sz="3600" dirty="0">
                <a:solidFill>
                  <a:srgbClr val="FFFFFF"/>
                </a:solidFill>
              </a:rPr>
              <a:t>in</a:t>
            </a:r>
            <a:r>
              <a:rPr sz="3600" spc="-90" dirty="0">
                <a:solidFill>
                  <a:srgbClr val="FFFFFF"/>
                </a:solidFill>
              </a:rPr>
              <a:t> </a:t>
            </a:r>
            <a:r>
              <a:rPr sz="3600" spc="-10" dirty="0">
                <a:solidFill>
                  <a:srgbClr val="FFFFFF"/>
                </a:solidFill>
              </a:rPr>
              <a:t>Context</a:t>
            </a:r>
            <a:endParaRPr sz="3600"/>
          </a:p>
          <a:p>
            <a:pPr marL="12700" marR="5080">
              <a:lnSpc>
                <a:spcPts val="2400"/>
              </a:lnSpc>
              <a:spcBef>
                <a:spcPts val="270"/>
              </a:spcBef>
            </a:pPr>
            <a:r>
              <a:rPr sz="2400" b="0" i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400" b="0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0" i="1" dirty="0">
                <a:solidFill>
                  <a:srgbClr val="FFFFFF"/>
                </a:solidFill>
                <a:latin typeface="Calibri"/>
                <a:cs typeface="Calibri"/>
              </a:rPr>
              <a:t>Critical</a:t>
            </a:r>
            <a:r>
              <a:rPr sz="2400" b="0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0" i="1" dirty="0">
                <a:solidFill>
                  <a:srgbClr val="FFFFFF"/>
                </a:solidFill>
                <a:latin typeface="Calibri"/>
                <a:cs typeface="Calibri"/>
              </a:rPr>
              <a:t>Path</a:t>
            </a:r>
            <a:r>
              <a:rPr sz="2400" b="0" dirty="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sz="2400" b="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FFFFFF"/>
                </a:solidFill>
                <a:latin typeface="Calibri"/>
                <a:cs typeface="Calibri"/>
              </a:rPr>
              <a:t>theory</a:t>
            </a:r>
            <a:r>
              <a:rPr sz="2400" b="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FFFFFF"/>
                </a:solidFill>
                <a:latin typeface="Calibri"/>
                <a:cs typeface="Calibri"/>
              </a:rPr>
              <a:t>developed </a:t>
            </a:r>
            <a:r>
              <a:rPr sz="2400" b="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2400" b="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0" spc="-75" dirty="0">
                <a:solidFill>
                  <a:srgbClr val="FFFFFF"/>
                </a:solidFill>
                <a:latin typeface="Calibri"/>
                <a:cs typeface="Calibri"/>
              </a:rPr>
              <a:t>Dr.</a:t>
            </a:r>
            <a:r>
              <a:rPr sz="2400" b="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FFFFFF"/>
                </a:solidFill>
                <a:latin typeface="Calibri"/>
                <a:cs typeface="Calibri"/>
              </a:rPr>
              <a:t>Eric</a:t>
            </a:r>
            <a:r>
              <a:rPr sz="2400" b="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FFFFFF"/>
                </a:solidFill>
                <a:latin typeface="Calibri"/>
                <a:cs typeface="Calibri"/>
              </a:rPr>
              <a:t>Shaw</a:t>
            </a:r>
            <a:r>
              <a:rPr sz="2400" b="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400" b="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0" spc="-75" dirty="0">
                <a:solidFill>
                  <a:srgbClr val="FFFFFF"/>
                </a:solidFill>
                <a:latin typeface="Calibri"/>
                <a:cs typeface="Calibri"/>
              </a:rPr>
              <a:t>Dr.</a:t>
            </a:r>
            <a:r>
              <a:rPr sz="2400" b="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0" dirty="0">
                <a:solidFill>
                  <a:srgbClr val="FFFFFF"/>
                </a:solidFill>
                <a:latin typeface="Calibri"/>
                <a:cs typeface="Calibri"/>
              </a:rPr>
              <a:t>Laura</a:t>
            </a:r>
            <a:r>
              <a:rPr sz="2400" b="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0" spc="-10" dirty="0">
                <a:solidFill>
                  <a:srgbClr val="FFFFFF"/>
                </a:solidFill>
                <a:latin typeface="Calibri"/>
                <a:cs typeface="Calibri"/>
              </a:rPr>
              <a:t>Sellers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7161" y="3383893"/>
            <a:ext cx="17329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925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A79AC"/>
                </a:solidFill>
                <a:latin typeface="Calibri"/>
                <a:cs typeface="Calibri"/>
              </a:rPr>
              <a:t>PERSONAL PREDISPOSITIONS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72370" y="3522424"/>
            <a:ext cx="1088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A79AC"/>
                </a:solidFill>
                <a:latin typeface="Calibri"/>
                <a:cs typeface="Calibri"/>
              </a:rPr>
              <a:t>STRESSORS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05335" y="3383893"/>
            <a:ext cx="1320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830" marR="5080" indent="-15176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A79AC"/>
                </a:solidFill>
                <a:latin typeface="Calibri"/>
                <a:cs typeface="Calibri"/>
              </a:rPr>
              <a:t>CONCERNING BEHAVIOR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21612" y="3245361"/>
            <a:ext cx="166243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2A79AC"/>
                </a:solidFill>
                <a:latin typeface="Calibri"/>
                <a:cs typeface="Calibri"/>
              </a:rPr>
              <a:t>PROBLEMATIC </a:t>
            </a:r>
            <a:r>
              <a:rPr sz="1800" b="1" spc="-65" dirty="0">
                <a:solidFill>
                  <a:srgbClr val="2A79AC"/>
                </a:solidFill>
                <a:latin typeface="Calibri"/>
                <a:cs typeface="Calibri"/>
              </a:rPr>
              <a:t>ORGANIZATIONAL </a:t>
            </a:r>
            <a:r>
              <a:rPr sz="1800" b="1" spc="-10" dirty="0">
                <a:solidFill>
                  <a:srgbClr val="2A79AC"/>
                </a:solidFill>
                <a:latin typeface="Calibri"/>
                <a:cs typeface="Calibri"/>
              </a:rPr>
              <a:t>RESPONSES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427525" y="3383893"/>
            <a:ext cx="770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6375" marR="5080" indent="-194310">
              <a:lnSpc>
                <a:spcPct val="100000"/>
              </a:lnSpc>
              <a:spcBef>
                <a:spcPts val="100"/>
              </a:spcBef>
            </a:pPr>
            <a:r>
              <a:rPr sz="1800" b="1" spc="-60" dirty="0">
                <a:solidFill>
                  <a:srgbClr val="EC2F25"/>
                </a:solidFill>
                <a:latin typeface="Calibri"/>
                <a:cs typeface="Calibri"/>
              </a:rPr>
              <a:t>HOSTILE </a:t>
            </a:r>
            <a:r>
              <a:rPr sz="1800" b="1" spc="-25" dirty="0">
                <a:solidFill>
                  <a:srgbClr val="EC2F25"/>
                </a:solidFill>
                <a:latin typeface="Calibri"/>
                <a:cs typeface="Calibri"/>
              </a:rPr>
              <a:t>ACT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0"/>
            <a:ext cx="12179807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8239" y="181278"/>
            <a:ext cx="408368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0" dirty="0">
                <a:solidFill>
                  <a:srgbClr val="061F37"/>
                </a:solidFill>
                <a:latin typeface="Calibri Light"/>
                <a:cs typeface="Calibri Light"/>
              </a:rPr>
              <a:t>INSIDER</a:t>
            </a:r>
            <a:r>
              <a:rPr sz="1400" b="0" spc="-20" dirty="0">
                <a:solidFill>
                  <a:srgbClr val="061F37"/>
                </a:solidFill>
                <a:latin typeface="Calibri Light"/>
                <a:cs typeface="Calibri Light"/>
              </a:rPr>
              <a:t> THREAT</a:t>
            </a:r>
            <a:r>
              <a:rPr sz="1400" b="0" spc="-25" dirty="0">
                <a:solidFill>
                  <a:srgbClr val="061F37"/>
                </a:solidFill>
                <a:latin typeface="Calibri Light"/>
                <a:cs typeface="Calibri Light"/>
              </a:rPr>
              <a:t> </a:t>
            </a:r>
            <a:r>
              <a:rPr sz="1400" b="0" spc="-20" dirty="0">
                <a:solidFill>
                  <a:srgbClr val="061F37"/>
                </a:solidFill>
                <a:latin typeface="Calibri Light"/>
                <a:cs typeface="Calibri Light"/>
              </a:rPr>
              <a:t>AWARENESS</a:t>
            </a:r>
            <a:r>
              <a:rPr sz="1400" b="0" dirty="0">
                <a:solidFill>
                  <a:srgbClr val="061F37"/>
                </a:solidFill>
                <a:latin typeface="Calibri Light"/>
                <a:cs typeface="Calibri Light"/>
              </a:rPr>
              <a:t> BRIEFING</a:t>
            </a:r>
            <a:r>
              <a:rPr sz="1400" b="0" spc="260" dirty="0">
                <a:solidFill>
                  <a:srgbClr val="061F37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061F37"/>
                </a:solidFill>
                <a:latin typeface="Calibri Light"/>
                <a:cs typeface="Calibri Light"/>
              </a:rPr>
              <a:t>|</a:t>
            </a:r>
            <a:r>
              <a:rPr sz="1400" b="0" spc="265" dirty="0">
                <a:solidFill>
                  <a:srgbClr val="061F37"/>
                </a:solidFill>
                <a:latin typeface="Calibri Light"/>
                <a:cs typeface="Calibri Light"/>
              </a:rPr>
              <a:t> </a:t>
            </a:r>
            <a:r>
              <a:rPr sz="1400" b="1" dirty="0">
                <a:solidFill>
                  <a:srgbClr val="061F37"/>
                </a:solidFill>
                <a:latin typeface="Calibri"/>
                <a:cs typeface="Calibri"/>
              </a:rPr>
              <a:t>CASE</a:t>
            </a:r>
            <a:r>
              <a:rPr sz="1400" b="1" spc="-20" dirty="0">
                <a:solidFill>
                  <a:srgbClr val="061F37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61F37"/>
                </a:solidFill>
                <a:latin typeface="Calibri"/>
                <a:cs typeface="Calibri"/>
              </a:rPr>
              <a:t>STUDIES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269367" y="309054"/>
            <a:ext cx="3392170" cy="567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sz="1800" dirty="0">
                <a:solidFill>
                  <a:srgbClr val="202020"/>
                </a:solidFill>
              </a:rPr>
              <a:t>Christopher</a:t>
            </a:r>
            <a:r>
              <a:rPr sz="1800" spc="-75" dirty="0">
                <a:solidFill>
                  <a:srgbClr val="202020"/>
                </a:solidFill>
              </a:rPr>
              <a:t> </a:t>
            </a:r>
            <a:r>
              <a:rPr sz="1800" dirty="0">
                <a:solidFill>
                  <a:srgbClr val="202020"/>
                </a:solidFill>
              </a:rPr>
              <a:t>Paul</a:t>
            </a:r>
            <a:r>
              <a:rPr sz="1800" spc="-85" dirty="0">
                <a:solidFill>
                  <a:srgbClr val="202020"/>
                </a:solidFill>
              </a:rPr>
              <a:t> </a:t>
            </a:r>
            <a:r>
              <a:rPr sz="1800" spc="-10" dirty="0">
                <a:solidFill>
                  <a:srgbClr val="202020"/>
                </a:solidFill>
              </a:rPr>
              <a:t>Hasson</a:t>
            </a:r>
            <a:endParaRPr sz="1800"/>
          </a:p>
          <a:p>
            <a:pPr marL="12700">
              <a:lnSpc>
                <a:spcPts val="2130"/>
              </a:lnSpc>
            </a:pP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Criminal,</a:t>
            </a:r>
            <a:r>
              <a:rPr sz="1800" b="0" spc="-4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Violent</a:t>
            </a:r>
            <a:r>
              <a:rPr sz="1800" b="0" spc="-5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or</a:t>
            </a:r>
            <a:r>
              <a:rPr sz="1800" b="0" spc="-5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Abusive</a:t>
            </a:r>
            <a:r>
              <a:rPr sz="1800" b="0" spc="-5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Conduct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69367" y="1109154"/>
            <a:ext cx="3591560" cy="4135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Gabriel</a:t>
            </a:r>
            <a:r>
              <a:rPr sz="1800" b="1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020"/>
                </a:solidFill>
                <a:latin typeface="Calibri"/>
                <a:cs typeface="Calibri"/>
              </a:rPr>
              <a:t>Romero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30"/>
              </a:lnSpc>
            </a:pP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Professional</a:t>
            </a:r>
            <a:r>
              <a:rPr sz="1800" b="0" spc="-2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Lifecycle</a:t>
            </a:r>
            <a:r>
              <a:rPr sz="1800" b="0" spc="-6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and</a:t>
            </a:r>
            <a:r>
              <a:rPr sz="1800" b="0" spc="-4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Performance</a:t>
            </a:r>
            <a:endParaRPr sz="1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Calibri Light"/>
              <a:cs typeface="Calibri Light"/>
            </a:endParaRPr>
          </a:p>
          <a:p>
            <a:pPr marL="12700">
              <a:lnSpc>
                <a:spcPts val="2130"/>
              </a:lnSpc>
            </a:pPr>
            <a:r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Shannon</a:t>
            </a:r>
            <a:r>
              <a:rPr sz="1800" b="1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020"/>
                </a:solidFill>
                <a:latin typeface="Calibri"/>
                <a:cs typeface="Calibri"/>
              </a:rPr>
              <a:t>Stafford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30"/>
              </a:lnSpc>
            </a:pPr>
            <a:r>
              <a:rPr sz="1800" b="0" spc="-20" dirty="0">
                <a:solidFill>
                  <a:srgbClr val="202020"/>
                </a:solidFill>
                <a:latin typeface="Calibri Light"/>
                <a:cs typeface="Calibri Light"/>
              </a:rPr>
              <a:t>Technical</a:t>
            </a:r>
            <a:r>
              <a:rPr sz="1800" b="0" spc="-5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Activity</a:t>
            </a:r>
            <a:endParaRPr sz="1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Calibri Light"/>
              <a:cs typeface="Calibri Light"/>
            </a:endParaRPr>
          </a:p>
          <a:p>
            <a:pPr marL="12700">
              <a:lnSpc>
                <a:spcPts val="2130"/>
              </a:lnSpc>
            </a:pPr>
            <a:r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Candace</a:t>
            </a:r>
            <a:r>
              <a:rPr sz="1800" b="1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Marie</a:t>
            </a:r>
            <a:r>
              <a:rPr sz="1800" b="1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020"/>
                </a:solidFill>
                <a:latin typeface="Calibri"/>
                <a:cs typeface="Calibri"/>
              </a:rPr>
              <a:t>Claiborne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30"/>
              </a:lnSpc>
            </a:pP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Unexplained</a:t>
            </a:r>
            <a:r>
              <a:rPr sz="1800" b="0" spc="-10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Affluence</a:t>
            </a:r>
            <a:endParaRPr sz="18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Calibri Light"/>
              <a:cs typeface="Calibri Light"/>
            </a:endParaRPr>
          </a:p>
          <a:p>
            <a:pPr marL="12700">
              <a:lnSpc>
                <a:spcPts val="2130"/>
              </a:lnSpc>
            </a:pPr>
            <a:r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Ivan</a:t>
            </a:r>
            <a:r>
              <a:rPr sz="1800" b="1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020"/>
                </a:solidFill>
                <a:latin typeface="Calibri"/>
                <a:cs typeface="Calibri"/>
              </a:rPr>
              <a:t>Lopez</a:t>
            </a:r>
            <a:endParaRPr sz="1800">
              <a:latin typeface="Calibri"/>
              <a:cs typeface="Calibri"/>
            </a:endParaRPr>
          </a:p>
          <a:p>
            <a:pPr marL="12700" marR="1158240">
              <a:lnSpc>
                <a:spcPts val="2100"/>
              </a:lnSpc>
              <a:spcBef>
                <a:spcPts val="90"/>
              </a:spcBef>
            </a:pP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Judgement,</a:t>
            </a:r>
            <a:r>
              <a:rPr sz="1800" b="0" spc="-5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Character</a:t>
            </a:r>
            <a:r>
              <a:rPr sz="1800" b="0" spc="-4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25" dirty="0">
                <a:solidFill>
                  <a:srgbClr val="202020"/>
                </a:solidFill>
                <a:latin typeface="Calibri Light"/>
                <a:cs typeface="Calibri Light"/>
              </a:rPr>
              <a:t>and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Psychological</a:t>
            </a:r>
            <a:r>
              <a:rPr sz="1800" b="0" spc="-7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Conditions</a:t>
            </a:r>
            <a:endParaRPr sz="1800">
              <a:latin typeface="Calibri Light"/>
              <a:cs typeface="Calibri Light"/>
            </a:endParaRPr>
          </a:p>
          <a:p>
            <a:pPr marL="12700">
              <a:lnSpc>
                <a:spcPts val="2130"/>
              </a:lnSpc>
              <a:spcBef>
                <a:spcPts val="2180"/>
              </a:spcBef>
            </a:pPr>
            <a:r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Henry</a:t>
            </a:r>
            <a:r>
              <a:rPr sz="1800" b="1" spc="-6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Kyle</a:t>
            </a:r>
            <a:r>
              <a:rPr sz="1800" b="1" spc="-6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202020"/>
                </a:solidFill>
                <a:latin typeface="Calibri"/>
                <a:cs typeface="Calibri"/>
              </a:rPr>
              <a:t>Frese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30"/>
              </a:lnSpc>
            </a:pP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Security</a:t>
            </a:r>
            <a:r>
              <a:rPr sz="1800" b="0" spc="-6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and</a:t>
            </a:r>
            <a:r>
              <a:rPr sz="1800" b="0" spc="-4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Compliance</a:t>
            </a:r>
            <a:r>
              <a:rPr sz="18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Incidents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0"/>
            <a:ext cx="12179807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8239" y="181278"/>
            <a:ext cx="408368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0" dirty="0">
                <a:solidFill>
                  <a:srgbClr val="061F37"/>
                </a:solidFill>
                <a:latin typeface="Calibri Light"/>
                <a:cs typeface="Calibri Light"/>
              </a:rPr>
              <a:t>INSIDER</a:t>
            </a:r>
            <a:r>
              <a:rPr sz="1400" b="0" spc="-20" dirty="0">
                <a:solidFill>
                  <a:srgbClr val="061F37"/>
                </a:solidFill>
                <a:latin typeface="Calibri Light"/>
                <a:cs typeface="Calibri Light"/>
              </a:rPr>
              <a:t> THREAT</a:t>
            </a:r>
            <a:r>
              <a:rPr sz="1400" b="0" spc="-25" dirty="0">
                <a:solidFill>
                  <a:srgbClr val="061F37"/>
                </a:solidFill>
                <a:latin typeface="Calibri Light"/>
                <a:cs typeface="Calibri Light"/>
              </a:rPr>
              <a:t> </a:t>
            </a:r>
            <a:r>
              <a:rPr sz="1400" b="0" spc="-20" dirty="0">
                <a:solidFill>
                  <a:srgbClr val="061F37"/>
                </a:solidFill>
                <a:latin typeface="Calibri Light"/>
                <a:cs typeface="Calibri Light"/>
              </a:rPr>
              <a:t>AWARENESS</a:t>
            </a:r>
            <a:r>
              <a:rPr sz="1400" b="0" dirty="0">
                <a:solidFill>
                  <a:srgbClr val="061F37"/>
                </a:solidFill>
                <a:latin typeface="Calibri Light"/>
                <a:cs typeface="Calibri Light"/>
              </a:rPr>
              <a:t> BRIEFING</a:t>
            </a:r>
            <a:r>
              <a:rPr sz="1400" b="0" spc="260" dirty="0">
                <a:solidFill>
                  <a:srgbClr val="061F37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061F37"/>
                </a:solidFill>
                <a:latin typeface="Calibri Light"/>
                <a:cs typeface="Calibri Light"/>
              </a:rPr>
              <a:t>|</a:t>
            </a:r>
            <a:r>
              <a:rPr sz="1400" b="0" spc="265" dirty="0">
                <a:solidFill>
                  <a:srgbClr val="061F37"/>
                </a:solidFill>
                <a:latin typeface="Calibri Light"/>
                <a:cs typeface="Calibri Light"/>
              </a:rPr>
              <a:t> </a:t>
            </a:r>
            <a:r>
              <a:rPr sz="1400" b="1" dirty="0">
                <a:solidFill>
                  <a:srgbClr val="061F37"/>
                </a:solidFill>
                <a:latin typeface="Calibri"/>
                <a:cs typeface="Calibri"/>
              </a:rPr>
              <a:t>CASE</a:t>
            </a:r>
            <a:r>
              <a:rPr sz="1400" b="1" spc="-20" dirty="0">
                <a:solidFill>
                  <a:srgbClr val="061F37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61F37"/>
                </a:solidFill>
                <a:latin typeface="Calibri"/>
                <a:cs typeface="Calibri"/>
              </a:rPr>
              <a:t>STUDIES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27014" y="756598"/>
            <a:ext cx="1767839" cy="101854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 indent="62865">
              <a:lnSpc>
                <a:spcPts val="3500"/>
              </a:lnSpc>
              <a:spcBef>
                <a:spcPts val="900"/>
              </a:spcBef>
            </a:pPr>
            <a:r>
              <a:rPr sz="3600" b="1" spc="-10" dirty="0">
                <a:solidFill>
                  <a:srgbClr val="202020"/>
                </a:solidFill>
                <a:latin typeface="Calibri"/>
                <a:cs typeface="Calibri"/>
              </a:rPr>
              <a:t>GABRIEL </a:t>
            </a:r>
            <a:r>
              <a:rPr sz="3600" b="1" spc="-30" dirty="0">
                <a:solidFill>
                  <a:srgbClr val="202020"/>
                </a:solidFill>
                <a:latin typeface="Calibri"/>
                <a:cs typeface="Calibri"/>
              </a:rPr>
              <a:t>ROMERO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41207" y="603893"/>
            <a:ext cx="9563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061F37"/>
                </a:solidFill>
              </a:rPr>
              <a:t>PRIs: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4641114" y="1187970"/>
            <a:ext cx="6995159" cy="489712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29209" indent="-635">
              <a:lnSpc>
                <a:spcPct val="101800"/>
              </a:lnSpc>
              <a:spcBef>
                <a:spcPts val="60"/>
              </a:spcBef>
            </a:pPr>
            <a:r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Access</a:t>
            </a:r>
            <a:r>
              <a:rPr sz="1800" b="1" spc="-6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020"/>
                </a:solidFill>
                <a:latin typeface="Calibri"/>
                <a:cs typeface="Calibri"/>
              </a:rPr>
              <a:t>Attributes</a:t>
            </a:r>
            <a:r>
              <a:rPr sz="1800" b="1" spc="-7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—</a:t>
            </a:r>
            <a:r>
              <a:rPr sz="1800" b="0" spc="-5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Romero</a:t>
            </a:r>
            <a:r>
              <a:rPr sz="1800" b="0" spc="-4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was</a:t>
            </a:r>
            <a:r>
              <a:rPr sz="1800" b="0" spc="-4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qualified</a:t>
            </a:r>
            <a:r>
              <a:rPr sz="1800" b="0" spc="-4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for</a:t>
            </a:r>
            <a:r>
              <a:rPr sz="1800" b="0" spc="-5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armed</a:t>
            </a:r>
            <a:r>
              <a:rPr sz="18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25" dirty="0">
                <a:solidFill>
                  <a:srgbClr val="202020"/>
                </a:solidFill>
                <a:latin typeface="Calibri Light"/>
                <a:cs typeface="Calibri Light"/>
              </a:rPr>
              <a:t>Topside</a:t>
            </a:r>
            <a:r>
              <a:rPr sz="1800" b="0" spc="-4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Roving</a:t>
            </a:r>
            <a:r>
              <a:rPr sz="1800" b="0" spc="-4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Patrol,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which</a:t>
            </a:r>
            <a:r>
              <a:rPr sz="1800" b="0" spc="-5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involves</a:t>
            </a:r>
            <a:r>
              <a:rPr sz="1800" b="0" spc="-4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continuously</a:t>
            </a:r>
            <a:r>
              <a:rPr sz="1800" b="0" spc="-4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walking</a:t>
            </a:r>
            <a:r>
              <a:rPr sz="18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the</a:t>
            </a:r>
            <a:r>
              <a:rPr sz="1800" b="0" spc="-5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area</a:t>
            </a:r>
            <a:r>
              <a:rPr sz="18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around</a:t>
            </a:r>
            <a:r>
              <a:rPr sz="1800" b="0" spc="-3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the</a:t>
            </a:r>
            <a:r>
              <a:rPr sz="1800" b="0" spc="-5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submarine,</a:t>
            </a:r>
            <a:r>
              <a:rPr sz="1800" b="0" spc="-3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25" dirty="0">
                <a:solidFill>
                  <a:srgbClr val="202020"/>
                </a:solidFill>
                <a:latin typeface="Calibri Light"/>
                <a:cs typeface="Calibri Light"/>
              </a:rPr>
              <a:t>and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therefore</a:t>
            </a:r>
            <a:r>
              <a:rPr sz="1800" b="0" spc="-4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had</a:t>
            </a:r>
            <a:r>
              <a:rPr sz="1800" b="0" spc="-3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access</a:t>
            </a:r>
            <a:r>
              <a:rPr sz="18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to</a:t>
            </a:r>
            <a:r>
              <a:rPr sz="1800" b="0" spc="-5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weapons.</a:t>
            </a:r>
            <a:endParaRPr sz="1800">
              <a:latin typeface="Calibri Light"/>
              <a:cs typeface="Calibri Light"/>
            </a:endParaRPr>
          </a:p>
          <a:p>
            <a:pPr marL="12700" marR="5080">
              <a:lnSpc>
                <a:spcPct val="101800"/>
              </a:lnSpc>
              <a:spcBef>
                <a:spcPts val="1205"/>
              </a:spcBef>
            </a:pPr>
            <a:r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Professional</a:t>
            </a:r>
            <a:r>
              <a:rPr sz="1800" b="1" spc="-6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Lifecycle</a:t>
            </a:r>
            <a:r>
              <a:rPr sz="1800" b="1" spc="-6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and</a:t>
            </a:r>
            <a:r>
              <a:rPr sz="1800" b="1" spc="-7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Performance</a:t>
            </a:r>
            <a:r>
              <a:rPr sz="1800" b="1" spc="-5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–</a:t>
            </a:r>
            <a:r>
              <a:rPr sz="1800" b="0" spc="-6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Romero</a:t>
            </a:r>
            <a:r>
              <a:rPr sz="18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had</a:t>
            </a:r>
            <a:r>
              <a:rPr sz="1800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been</a:t>
            </a:r>
            <a:r>
              <a:rPr sz="18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formally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disciplined</a:t>
            </a:r>
            <a:r>
              <a:rPr sz="18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for</a:t>
            </a:r>
            <a:r>
              <a:rPr sz="1800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repeated</a:t>
            </a:r>
            <a:r>
              <a:rPr sz="18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tardiness</a:t>
            </a:r>
            <a:r>
              <a:rPr sz="18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and</a:t>
            </a:r>
            <a:r>
              <a:rPr sz="18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dereliction</a:t>
            </a:r>
            <a:r>
              <a:rPr sz="18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of</a:t>
            </a:r>
            <a:r>
              <a:rPr sz="18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202020"/>
                </a:solidFill>
                <a:latin typeface="Calibri"/>
                <a:cs typeface="Calibri"/>
              </a:rPr>
              <a:t>duty.</a:t>
            </a:r>
            <a:r>
              <a:rPr sz="1800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He</a:t>
            </a:r>
            <a:r>
              <a:rPr sz="18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also</a:t>
            </a:r>
            <a:r>
              <a:rPr sz="1800" spc="-5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had</a:t>
            </a:r>
            <a:r>
              <a:rPr sz="18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202020"/>
                </a:solidFill>
                <a:latin typeface="Calibri"/>
                <a:cs typeface="Calibri"/>
              </a:rPr>
              <a:t>been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passed</a:t>
            </a:r>
            <a:r>
              <a:rPr sz="18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over</a:t>
            </a:r>
            <a:r>
              <a:rPr sz="18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for</a:t>
            </a:r>
            <a:r>
              <a:rPr sz="18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promotion</a:t>
            </a:r>
            <a:r>
              <a:rPr sz="18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due</a:t>
            </a:r>
            <a:r>
              <a:rPr sz="18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to</a:t>
            </a:r>
            <a:r>
              <a:rPr sz="18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his</a:t>
            </a:r>
            <a:r>
              <a:rPr sz="18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failure</a:t>
            </a:r>
            <a:r>
              <a:rPr sz="18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to</a:t>
            </a:r>
            <a:r>
              <a:rPr sz="18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pass</a:t>
            </a:r>
            <a:r>
              <a:rPr sz="18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the</a:t>
            </a:r>
            <a:r>
              <a:rPr sz="18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Naval Advancement</a:t>
            </a:r>
            <a:r>
              <a:rPr sz="18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202020"/>
                </a:solidFill>
                <a:latin typeface="Calibri"/>
                <a:cs typeface="Calibri"/>
              </a:rPr>
              <a:t>Exam.</a:t>
            </a:r>
            <a:endParaRPr sz="1800">
              <a:latin typeface="Calibri"/>
              <a:cs typeface="Calibri"/>
            </a:endParaRPr>
          </a:p>
          <a:p>
            <a:pPr marL="12700" marR="139700">
              <a:lnSpc>
                <a:spcPct val="101800"/>
              </a:lnSpc>
              <a:spcBef>
                <a:spcPts val="1195"/>
              </a:spcBef>
            </a:pPr>
            <a:r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Judgement,</a:t>
            </a:r>
            <a:r>
              <a:rPr sz="1800" b="1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202020"/>
                </a:solidFill>
                <a:latin typeface="Calibri"/>
                <a:cs typeface="Calibri"/>
              </a:rPr>
              <a:t>Character,</a:t>
            </a:r>
            <a:r>
              <a:rPr sz="1800" b="1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and</a:t>
            </a:r>
            <a:r>
              <a:rPr sz="1800" b="1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020"/>
                </a:solidFill>
                <a:latin typeface="Calibri"/>
                <a:cs typeface="Calibri"/>
              </a:rPr>
              <a:t>Psychological</a:t>
            </a:r>
            <a:r>
              <a:rPr sz="1800" b="1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020"/>
                </a:solidFill>
                <a:latin typeface="Calibri"/>
                <a:cs typeface="Calibri"/>
              </a:rPr>
              <a:t>Considerations</a:t>
            </a:r>
            <a:r>
              <a:rPr sz="1800" b="1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–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Prior to</a:t>
            </a:r>
            <a:r>
              <a:rPr sz="1800" b="0" spc="-2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25" dirty="0">
                <a:solidFill>
                  <a:srgbClr val="202020"/>
                </a:solidFill>
                <a:latin typeface="Calibri Light"/>
                <a:cs typeface="Calibri Light"/>
              </a:rPr>
              <a:t>the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incident,</a:t>
            </a:r>
            <a:r>
              <a:rPr sz="1800" b="0" spc="-5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Romero</a:t>
            </a:r>
            <a:r>
              <a:rPr sz="1800" b="0" spc="-3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had</a:t>
            </a:r>
            <a:r>
              <a:rPr sz="18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not</a:t>
            </a:r>
            <a:r>
              <a:rPr sz="1800" b="0" spc="-5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been</a:t>
            </a:r>
            <a:r>
              <a:rPr sz="1800" b="0" spc="-4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diagnosed</a:t>
            </a:r>
            <a:r>
              <a:rPr sz="1800" b="0" spc="-2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with</a:t>
            </a:r>
            <a:r>
              <a:rPr sz="1800" b="0" spc="-4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a</a:t>
            </a:r>
            <a:r>
              <a:rPr sz="18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mental</a:t>
            </a:r>
            <a:r>
              <a:rPr sz="1800" b="0" spc="-4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25" dirty="0">
                <a:solidFill>
                  <a:srgbClr val="202020"/>
                </a:solidFill>
                <a:latin typeface="Calibri Light"/>
                <a:cs typeface="Calibri Light"/>
              </a:rPr>
              <a:t>disorder,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but</a:t>
            </a:r>
            <a:r>
              <a:rPr sz="1800" b="0" spc="-4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25" dirty="0">
                <a:solidFill>
                  <a:srgbClr val="202020"/>
                </a:solidFill>
                <a:latin typeface="Calibri Light"/>
                <a:cs typeface="Calibri Light"/>
              </a:rPr>
              <a:t>the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Force</a:t>
            </a:r>
            <a:r>
              <a:rPr sz="1800" b="0" spc="-5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Psychologist</a:t>
            </a:r>
            <a:r>
              <a:rPr sz="1800" b="0" spc="-2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did</a:t>
            </a:r>
            <a:r>
              <a:rPr sz="18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assess</a:t>
            </a:r>
            <a:r>
              <a:rPr sz="1800" b="0" spc="-2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him</a:t>
            </a:r>
            <a:r>
              <a:rPr sz="18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with</a:t>
            </a:r>
            <a:r>
              <a:rPr sz="18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a</a:t>
            </a:r>
            <a:r>
              <a:rPr sz="18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“Phase</a:t>
            </a:r>
            <a:r>
              <a:rPr sz="18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of</a:t>
            </a:r>
            <a:r>
              <a:rPr sz="1800" b="0" spc="-4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Life</a:t>
            </a:r>
            <a:r>
              <a:rPr sz="1800" b="0" spc="-4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Problem”</a:t>
            </a:r>
            <a:r>
              <a:rPr sz="1800" b="0" spc="-2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and</a:t>
            </a:r>
            <a:r>
              <a:rPr sz="18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25" dirty="0">
                <a:solidFill>
                  <a:srgbClr val="202020"/>
                </a:solidFill>
                <a:latin typeface="Calibri Light"/>
                <a:cs typeface="Calibri Light"/>
              </a:rPr>
              <a:t>an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“Unspecified</a:t>
            </a:r>
            <a:r>
              <a:rPr sz="1800" b="0" spc="-5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Problem</a:t>
            </a:r>
            <a:r>
              <a:rPr sz="1800" b="0" spc="-5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Related</a:t>
            </a:r>
            <a:r>
              <a:rPr sz="1800" b="0" spc="-5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to</a:t>
            </a:r>
            <a:r>
              <a:rPr sz="1800" b="0" spc="-7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Unspecified</a:t>
            </a:r>
            <a:r>
              <a:rPr sz="1800" b="0" spc="-4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Psychosocial</a:t>
            </a:r>
            <a:r>
              <a:rPr sz="1800" b="0" spc="-5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Circumstances.”</a:t>
            </a:r>
            <a:endParaRPr sz="18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3600" b="1" spc="-10" dirty="0">
                <a:solidFill>
                  <a:srgbClr val="061F37"/>
                </a:solidFill>
                <a:latin typeface="Calibri"/>
                <a:cs typeface="Calibri"/>
              </a:rPr>
              <a:t>Impact:</a:t>
            </a:r>
            <a:endParaRPr sz="3600">
              <a:latin typeface="Calibri"/>
              <a:cs typeface="Calibri"/>
            </a:endParaRPr>
          </a:p>
          <a:p>
            <a:pPr marL="12700" marR="139065">
              <a:lnSpc>
                <a:spcPct val="101800"/>
              </a:lnSpc>
              <a:spcBef>
                <a:spcPts val="244"/>
              </a:spcBef>
            </a:pP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Romero</a:t>
            </a:r>
            <a:r>
              <a:rPr sz="1800" b="0" spc="-3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shot</a:t>
            </a:r>
            <a:r>
              <a:rPr sz="1800" b="0" spc="-4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and</a:t>
            </a:r>
            <a:r>
              <a:rPr sz="1800" b="0" spc="-4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killed</a:t>
            </a:r>
            <a:r>
              <a:rPr sz="18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two</a:t>
            </a:r>
            <a:r>
              <a:rPr sz="1800" b="0" spc="-5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20" dirty="0">
                <a:solidFill>
                  <a:srgbClr val="202020"/>
                </a:solidFill>
                <a:latin typeface="Calibri Light"/>
                <a:cs typeface="Calibri Light"/>
              </a:rPr>
              <a:t>on-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duty</a:t>
            </a:r>
            <a:r>
              <a:rPr sz="1800" b="0" spc="-5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civilians</a:t>
            </a:r>
            <a:r>
              <a:rPr sz="1800" b="0" spc="-3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and</a:t>
            </a:r>
            <a:r>
              <a:rPr sz="1800" b="0" spc="-4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critically</a:t>
            </a:r>
            <a:r>
              <a:rPr sz="18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injuring</a:t>
            </a:r>
            <a:r>
              <a:rPr sz="1800" b="0" spc="-2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another,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and</a:t>
            </a:r>
            <a:r>
              <a:rPr sz="1800" b="0" spc="-4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then</a:t>
            </a:r>
            <a:r>
              <a:rPr sz="1800" b="0" spc="-4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killed</a:t>
            </a:r>
            <a:r>
              <a:rPr sz="18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himself</a:t>
            </a:r>
            <a:r>
              <a:rPr sz="1800" b="0" spc="-2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while</a:t>
            </a:r>
            <a:r>
              <a:rPr sz="18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conducting</a:t>
            </a:r>
            <a:r>
              <a:rPr sz="1800" b="0" spc="-4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25" dirty="0">
                <a:solidFill>
                  <a:srgbClr val="202020"/>
                </a:solidFill>
                <a:latin typeface="Calibri Light"/>
                <a:cs typeface="Calibri Light"/>
              </a:rPr>
              <a:t>Topside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Roving</a:t>
            </a:r>
            <a:r>
              <a:rPr sz="1800" b="0" spc="-2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Patrol</a:t>
            </a:r>
            <a:r>
              <a:rPr sz="18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on</a:t>
            </a:r>
            <a:r>
              <a:rPr sz="1800" b="0" spc="-4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the</a:t>
            </a:r>
            <a:r>
              <a:rPr sz="1800" b="0" spc="-4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25" dirty="0">
                <a:solidFill>
                  <a:srgbClr val="202020"/>
                </a:solidFill>
                <a:latin typeface="Calibri Light"/>
                <a:cs typeface="Calibri Light"/>
              </a:rPr>
              <a:t>USS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Columbia</a:t>
            </a:r>
            <a:r>
              <a:rPr sz="1800" b="0" spc="-6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at</a:t>
            </a:r>
            <a:r>
              <a:rPr sz="1800" b="0" spc="-6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Pearl</a:t>
            </a:r>
            <a:r>
              <a:rPr sz="1800" b="0" spc="-5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Harbor</a:t>
            </a:r>
            <a:r>
              <a:rPr sz="1800" b="0" spc="-5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Naval</a:t>
            </a:r>
            <a:r>
              <a:rPr sz="1800" b="0" spc="-6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Shipyard.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0"/>
            <a:ext cx="12179807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8239" y="181278"/>
            <a:ext cx="408368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0" dirty="0">
                <a:solidFill>
                  <a:srgbClr val="061F37"/>
                </a:solidFill>
                <a:latin typeface="Calibri Light"/>
                <a:cs typeface="Calibri Light"/>
              </a:rPr>
              <a:t>INSIDER</a:t>
            </a:r>
            <a:r>
              <a:rPr sz="1400" b="0" spc="-20" dirty="0">
                <a:solidFill>
                  <a:srgbClr val="061F37"/>
                </a:solidFill>
                <a:latin typeface="Calibri Light"/>
                <a:cs typeface="Calibri Light"/>
              </a:rPr>
              <a:t> THREAT</a:t>
            </a:r>
            <a:r>
              <a:rPr sz="1400" b="0" spc="-25" dirty="0">
                <a:solidFill>
                  <a:srgbClr val="061F37"/>
                </a:solidFill>
                <a:latin typeface="Calibri Light"/>
                <a:cs typeface="Calibri Light"/>
              </a:rPr>
              <a:t> </a:t>
            </a:r>
            <a:r>
              <a:rPr sz="1400" b="0" spc="-20" dirty="0">
                <a:solidFill>
                  <a:srgbClr val="061F37"/>
                </a:solidFill>
                <a:latin typeface="Calibri Light"/>
                <a:cs typeface="Calibri Light"/>
              </a:rPr>
              <a:t>AWARENESS</a:t>
            </a:r>
            <a:r>
              <a:rPr sz="1400" b="0" dirty="0">
                <a:solidFill>
                  <a:srgbClr val="061F37"/>
                </a:solidFill>
                <a:latin typeface="Calibri Light"/>
                <a:cs typeface="Calibri Light"/>
              </a:rPr>
              <a:t> BRIEFING</a:t>
            </a:r>
            <a:r>
              <a:rPr sz="1400" b="0" spc="260" dirty="0">
                <a:solidFill>
                  <a:srgbClr val="061F37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061F37"/>
                </a:solidFill>
                <a:latin typeface="Calibri Light"/>
                <a:cs typeface="Calibri Light"/>
              </a:rPr>
              <a:t>|</a:t>
            </a:r>
            <a:r>
              <a:rPr sz="1400" b="0" spc="265" dirty="0">
                <a:solidFill>
                  <a:srgbClr val="061F37"/>
                </a:solidFill>
                <a:latin typeface="Calibri Light"/>
                <a:cs typeface="Calibri Light"/>
              </a:rPr>
              <a:t> </a:t>
            </a:r>
            <a:r>
              <a:rPr sz="1400" b="1" dirty="0">
                <a:solidFill>
                  <a:srgbClr val="061F37"/>
                </a:solidFill>
                <a:latin typeface="Calibri"/>
                <a:cs typeface="Calibri"/>
              </a:rPr>
              <a:t>CASE</a:t>
            </a:r>
            <a:r>
              <a:rPr sz="1400" b="1" spc="-20" dirty="0">
                <a:solidFill>
                  <a:srgbClr val="061F37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61F37"/>
                </a:solidFill>
                <a:latin typeface="Calibri"/>
                <a:cs typeface="Calibri"/>
              </a:rPr>
              <a:t>STUDIES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6414" y="756598"/>
            <a:ext cx="2332990" cy="101854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603250" marR="5080" indent="-591185">
              <a:lnSpc>
                <a:spcPts val="3500"/>
              </a:lnSpc>
              <a:spcBef>
                <a:spcPts val="900"/>
              </a:spcBef>
            </a:pPr>
            <a:r>
              <a:rPr sz="3600" b="1" dirty="0">
                <a:solidFill>
                  <a:srgbClr val="202020"/>
                </a:solidFill>
                <a:latin typeface="Calibri"/>
                <a:cs typeface="Calibri"/>
              </a:rPr>
              <a:t>HENRY</a:t>
            </a:r>
            <a:r>
              <a:rPr sz="3600" b="1" spc="-1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202020"/>
                </a:solidFill>
                <a:latin typeface="Calibri"/>
                <a:cs typeface="Calibri"/>
              </a:rPr>
              <a:t>KYLE </a:t>
            </a:r>
            <a:r>
              <a:rPr sz="3600" b="1" spc="-10" dirty="0">
                <a:solidFill>
                  <a:srgbClr val="202020"/>
                </a:solidFill>
                <a:latin typeface="Calibri"/>
                <a:cs typeface="Calibri"/>
              </a:rPr>
              <a:t>FRESE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47575" y="762999"/>
            <a:ext cx="9563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061F37"/>
                </a:solidFill>
              </a:rPr>
              <a:t>PRIs: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5247278" y="1266703"/>
            <a:ext cx="5299075" cy="406336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Security</a:t>
            </a:r>
            <a:r>
              <a:rPr sz="1800" b="1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and</a:t>
            </a:r>
            <a:r>
              <a:rPr sz="1800" b="1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Compliance</a:t>
            </a:r>
            <a:r>
              <a:rPr sz="1800" b="1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020"/>
                </a:solidFill>
                <a:latin typeface="Calibri"/>
                <a:cs typeface="Calibri"/>
              </a:rPr>
              <a:t>Incidents: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spcBef>
                <a:spcPts val="635"/>
              </a:spcBef>
              <a:buFont typeface="Arial"/>
              <a:buChar char="•"/>
              <a:tabLst>
                <a:tab pos="298450" algn="l"/>
              </a:tabLst>
            </a:pP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Accessed</a:t>
            </a:r>
            <a:r>
              <a:rPr sz="1800" b="0" spc="-4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information</a:t>
            </a:r>
            <a:r>
              <a:rPr sz="1800" b="0" spc="-2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outside</a:t>
            </a:r>
            <a:r>
              <a:rPr sz="1800" b="0" spc="-3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his</a:t>
            </a:r>
            <a:r>
              <a:rPr sz="1800" b="0" spc="-3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scope</a:t>
            </a:r>
            <a:r>
              <a:rPr sz="18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of</a:t>
            </a:r>
            <a:r>
              <a:rPr sz="1800" b="0" spc="-3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job</a:t>
            </a:r>
            <a:r>
              <a:rPr sz="18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duties</a:t>
            </a:r>
            <a:endParaRPr sz="1800">
              <a:latin typeface="Calibri Light"/>
              <a:cs typeface="Calibri Light"/>
            </a:endParaRPr>
          </a:p>
          <a:p>
            <a:pPr marL="298450" marR="276225" indent="-285750">
              <a:lnSpc>
                <a:spcPct val="101899"/>
              </a:lnSpc>
              <a:spcBef>
                <a:spcPts val="600"/>
              </a:spcBef>
              <a:buFont typeface="Arial"/>
              <a:buChar char="•"/>
              <a:tabLst>
                <a:tab pos="298450" algn="l"/>
              </a:tabLst>
            </a:pP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Provided</a:t>
            </a:r>
            <a:r>
              <a:rPr sz="1800" b="0" spc="-6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classified</a:t>
            </a:r>
            <a:r>
              <a:rPr sz="1800" b="0" spc="-6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national</a:t>
            </a:r>
            <a:r>
              <a:rPr sz="1800" b="0" spc="-7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defense</a:t>
            </a:r>
            <a:r>
              <a:rPr sz="1800" b="0" spc="-7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information</a:t>
            </a:r>
            <a:r>
              <a:rPr sz="1800" b="0" spc="-6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25" dirty="0">
                <a:solidFill>
                  <a:srgbClr val="202020"/>
                </a:solidFill>
                <a:latin typeface="Calibri Light"/>
                <a:cs typeface="Calibri Light"/>
              </a:rPr>
              <a:t>via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social</a:t>
            </a:r>
            <a:r>
              <a:rPr sz="1800" b="0" spc="-2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media.</a:t>
            </a:r>
            <a:endParaRPr sz="1800">
              <a:latin typeface="Calibri Light"/>
              <a:cs typeface="Calibri Light"/>
            </a:endParaRPr>
          </a:p>
          <a:p>
            <a:pPr marL="298450" marR="219075" indent="-285750">
              <a:lnSpc>
                <a:spcPct val="101899"/>
              </a:lnSpc>
              <a:spcBef>
                <a:spcPts val="595"/>
              </a:spcBef>
              <a:buFont typeface="Arial"/>
              <a:buChar char="•"/>
              <a:tabLst>
                <a:tab pos="298450" algn="l"/>
              </a:tabLst>
            </a:pP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Failed</a:t>
            </a:r>
            <a:r>
              <a:rPr sz="1800" b="0" spc="-5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to</a:t>
            </a:r>
            <a:r>
              <a:rPr sz="1800" b="0" spc="-7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report</a:t>
            </a:r>
            <a:r>
              <a:rPr sz="1800" b="0" spc="-5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suspicious</a:t>
            </a:r>
            <a:r>
              <a:rPr sz="18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requests</a:t>
            </a:r>
            <a:r>
              <a:rPr sz="1800" b="0" spc="-5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from</a:t>
            </a:r>
            <a:r>
              <a:rPr sz="1800" b="0" spc="-5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individuals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relating</a:t>
            </a:r>
            <a:r>
              <a:rPr sz="1800" b="0" spc="-5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to</a:t>
            </a:r>
            <a:r>
              <a:rPr sz="1800" b="0" spc="-7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classified</a:t>
            </a:r>
            <a:r>
              <a:rPr sz="1800" b="0" spc="-4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national</a:t>
            </a:r>
            <a:r>
              <a:rPr sz="1800" b="0" spc="-5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defense</a:t>
            </a:r>
            <a:r>
              <a:rPr sz="1800" b="0" spc="-6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information</a:t>
            </a:r>
            <a:endParaRPr sz="18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sz="3600" b="1" spc="-10" dirty="0">
                <a:solidFill>
                  <a:srgbClr val="061F37"/>
                </a:solidFill>
                <a:latin typeface="Calibri"/>
                <a:cs typeface="Calibri"/>
              </a:rPr>
              <a:t>Impact:</a:t>
            </a:r>
            <a:endParaRPr sz="3600">
              <a:latin typeface="Calibri"/>
              <a:cs typeface="Calibri"/>
            </a:endParaRPr>
          </a:p>
          <a:p>
            <a:pPr marL="12700" marR="5080">
              <a:lnSpc>
                <a:spcPct val="101899"/>
              </a:lnSpc>
              <a:spcBef>
                <a:spcPts val="235"/>
              </a:spcBef>
            </a:pP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Frese</a:t>
            </a:r>
            <a:r>
              <a:rPr sz="18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created</a:t>
            </a:r>
            <a:r>
              <a:rPr sz="1800" b="0" spc="-4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risk</a:t>
            </a:r>
            <a:r>
              <a:rPr sz="18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of</a:t>
            </a:r>
            <a:r>
              <a:rPr sz="1800" b="0" spc="-4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exceptionally</a:t>
            </a:r>
            <a:r>
              <a:rPr sz="18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grave</a:t>
            </a:r>
            <a:r>
              <a:rPr sz="18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harm</a:t>
            </a:r>
            <a:r>
              <a:rPr sz="1800" b="0" spc="-2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to</a:t>
            </a:r>
            <a:r>
              <a:rPr sz="1800" b="0" spc="-5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25" dirty="0">
                <a:solidFill>
                  <a:srgbClr val="202020"/>
                </a:solidFill>
                <a:latin typeface="Calibri Light"/>
                <a:cs typeface="Calibri Light"/>
              </a:rPr>
              <a:t>the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security</a:t>
            </a:r>
            <a:r>
              <a:rPr sz="1800" b="0" spc="-4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of</a:t>
            </a:r>
            <a:r>
              <a:rPr sz="1800" b="0" spc="-4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the</a:t>
            </a:r>
            <a:r>
              <a:rPr sz="1800" b="0" spc="-4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United</a:t>
            </a:r>
            <a:r>
              <a:rPr sz="18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States</a:t>
            </a:r>
            <a:r>
              <a:rPr sz="1800" b="0" spc="-5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through</a:t>
            </a:r>
            <a:r>
              <a:rPr sz="18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unauthorized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disclosure</a:t>
            </a:r>
            <a:r>
              <a:rPr sz="1800" b="0" spc="-5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by</a:t>
            </a:r>
            <a:r>
              <a:rPr sz="1800" b="0" spc="-6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repeatedly</a:t>
            </a:r>
            <a:r>
              <a:rPr sz="1800" b="0" spc="-6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passing</a:t>
            </a:r>
            <a:r>
              <a:rPr sz="18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classified</a:t>
            </a:r>
            <a:r>
              <a:rPr sz="1800" b="0" spc="-5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information</a:t>
            </a:r>
            <a:r>
              <a:rPr sz="1800" b="0" spc="-4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25" dirty="0">
                <a:solidFill>
                  <a:srgbClr val="202020"/>
                </a:solidFill>
                <a:latin typeface="Calibri Light"/>
                <a:cs typeface="Calibri Light"/>
              </a:rPr>
              <a:t>at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the</a:t>
            </a:r>
            <a:r>
              <a:rPr sz="1800" b="0" spc="-4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TS/SCI</a:t>
            </a:r>
            <a:r>
              <a:rPr sz="1800" b="0" spc="-5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level</a:t>
            </a:r>
            <a:r>
              <a:rPr sz="18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to</a:t>
            </a:r>
            <a:r>
              <a:rPr sz="1800" b="0" spc="-4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journalists,</a:t>
            </a:r>
            <a:r>
              <a:rPr sz="1800" b="0" spc="-2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who</a:t>
            </a:r>
            <a:r>
              <a:rPr sz="1800" b="0" spc="-3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published</a:t>
            </a:r>
            <a:r>
              <a:rPr sz="1800" b="0" spc="-20" dirty="0">
                <a:solidFill>
                  <a:srgbClr val="202020"/>
                </a:solidFill>
                <a:latin typeface="Calibri Light"/>
                <a:cs typeface="Calibri Light"/>
              </a:rPr>
              <a:t> that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information,</a:t>
            </a:r>
            <a:r>
              <a:rPr sz="1800" b="0" spc="-1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sharing it</a:t>
            </a:r>
            <a:r>
              <a:rPr sz="1800" b="0" spc="-2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with</a:t>
            </a:r>
            <a:r>
              <a:rPr sz="1800" b="0" spc="-2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all</a:t>
            </a:r>
            <a:r>
              <a:rPr sz="1800" b="0" spc="-2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of</a:t>
            </a:r>
            <a:r>
              <a:rPr sz="1800" b="0" spc="-2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the</a:t>
            </a:r>
            <a:r>
              <a:rPr sz="18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20" dirty="0">
                <a:solidFill>
                  <a:srgbClr val="202020"/>
                </a:solidFill>
                <a:latin typeface="Calibri Light"/>
                <a:cs typeface="Calibri Light"/>
              </a:rPr>
              <a:t>nation’s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adversaries.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0"/>
            <a:ext cx="12179807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8239" y="181278"/>
            <a:ext cx="408368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0" dirty="0">
                <a:solidFill>
                  <a:srgbClr val="061F37"/>
                </a:solidFill>
                <a:latin typeface="Calibri Light"/>
                <a:cs typeface="Calibri Light"/>
              </a:rPr>
              <a:t>INSIDER</a:t>
            </a:r>
            <a:r>
              <a:rPr sz="1400" b="0" spc="-20" dirty="0">
                <a:solidFill>
                  <a:srgbClr val="061F37"/>
                </a:solidFill>
                <a:latin typeface="Calibri Light"/>
                <a:cs typeface="Calibri Light"/>
              </a:rPr>
              <a:t> THREAT</a:t>
            </a:r>
            <a:r>
              <a:rPr sz="1400" b="0" spc="-25" dirty="0">
                <a:solidFill>
                  <a:srgbClr val="061F37"/>
                </a:solidFill>
                <a:latin typeface="Calibri Light"/>
                <a:cs typeface="Calibri Light"/>
              </a:rPr>
              <a:t> </a:t>
            </a:r>
            <a:r>
              <a:rPr sz="1400" b="0" spc="-20" dirty="0">
                <a:solidFill>
                  <a:srgbClr val="061F37"/>
                </a:solidFill>
                <a:latin typeface="Calibri Light"/>
                <a:cs typeface="Calibri Light"/>
              </a:rPr>
              <a:t>AWARENESS</a:t>
            </a:r>
            <a:r>
              <a:rPr sz="1400" b="0" dirty="0">
                <a:solidFill>
                  <a:srgbClr val="061F37"/>
                </a:solidFill>
                <a:latin typeface="Calibri Light"/>
                <a:cs typeface="Calibri Light"/>
              </a:rPr>
              <a:t> BRIEFING</a:t>
            </a:r>
            <a:r>
              <a:rPr sz="1400" b="0" spc="260" dirty="0">
                <a:solidFill>
                  <a:srgbClr val="061F37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061F37"/>
                </a:solidFill>
                <a:latin typeface="Calibri Light"/>
                <a:cs typeface="Calibri Light"/>
              </a:rPr>
              <a:t>|</a:t>
            </a:r>
            <a:r>
              <a:rPr sz="1400" b="0" spc="265" dirty="0">
                <a:solidFill>
                  <a:srgbClr val="061F37"/>
                </a:solidFill>
                <a:latin typeface="Calibri Light"/>
                <a:cs typeface="Calibri Light"/>
              </a:rPr>
              <a:t> </a:t>
            </a:r>
            <a:r>
              <a:rPr sz="1400" b="1" dirty="0">
                <a:solidFill>
                  <a:srgbClr val="061F37"/>
                </a:solidFill>
                <a:latin typeface="Calibri"/>
                <a:cs typeface="Calibri"/>
              </a:rPr>
              <a:t>CASE</a:t>
            </a:r>
            <a:r>
              <a:rPr sz="1400" b="1" spc="-20" dirty="0">
                <a:solidFill>
                  <a:srgbClr val="061F37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61F37"/>
                </a:solidFill>
                <a:latin typeface="Calibri"/>
                <a:cs typeface="Calibri"/>
              </a:rPr>
              <a:t>STUDIES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2656" y="756598"/>
            <a:ext cx="2020570" cy="101854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4290" marR="5080" indent="-22225">
              <a:lnSpc>
                <a:spcPts val="3500"/>
              </a:lnSpc>
              <a:spcBef>
                <a:spcPts val="900"/>
              </a:spcBef>
            </a:pPr>
            <a:r>
              <a:rPr sz="3600" b="1" spc="-10" dirty="0">
                <a:solidFill>
                  <a:srgbClr val="202020"/>
                </a:solidFill>
                <a:latin typeface="Calibri"/>
                <a:cs typeface="Calibri"/>
              </a:rPr>
              <a:t>SHANNON </a:t>
            </a:r>
            <a:r>
              <a:rPr sz="3600" b="1" spc="-35" dirty="0">
                <a:solidFill>
                  <a:srgbClr val="202020"/>
                </a:solidFill>
                <a:latin typeface="Calibri"/>
                <a:cs typeface="Calibri"/>
              </a:rPr>
              <a:t>STAFFORD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221838" y="761854"/>
            <a:ext cx="8534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061F37"/>
                </a:solidFill>
              </a:rPr>
              <a:t>PRIs: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5221635" y="1285609"/>
            <a:ext cx="6221095" cy="510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0" indent="-635">
              <a:lnSpc>
                <a:spcPct val="114399"/>
              </a:lnSpc>
              <a:spcBef>
                <a:spcPts val="100"/>
              </a:spcBef>
            </a:pPr>
            <a:r>
              <a:rPr sz="1600" b="1" dirty="0">
                <a:solidFill>
                  <a:srgbClr val="202020"/>
                </a:solidFill>
                <a:latin typeface="Calibri"/>
                <a:cs typeface="Calibri"/>
              </a:rPr>
              <a:t>Declining</a:t>
            </a:r>
            <a:r>
              <a:rPr sz="1600" b="1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02020"/>
                </a:solidFill>
                <a:latin typeface="Calibri"/>
                <a:cs typeface="Calibri"/>
              </a:rPr>
              <a:t>work</a:t>
            </a:r>
            <a:r>
              <a:rPr sz="1600" b="1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02020"/>
                </a:solidFill>
                <a:latin typeface="Calibri"/>
                <a:cs typeface="Calibri"/>
              </a:rPr>
              <a:t>performance</a:t>
            </a:r>
            <a:r>
              <a:rPr sz="1600" b="1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–</a:t>
            </a:r>
            <a:r>
              <a:rPr sz="1600" b="0" spc="-1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spc="-25" dirty="0">
                <a:solidFill>
                  <a:srgbClr val="202020"/>
                </a:solidFill>
                <a:latin typeface="Calibri Light"/>
                <a:cs typeface="Calibri Light"/>
              </a:rPr>
              <a:t>Stafford’s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work</a:t>
            </a:r>
            <a:r>
              <a:rPr sz="1600" b="0" spc="-3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202020"/>
                </a:solidFill>
                <a:latin typeface="Calibri Light"/>
                <a:cs typeface="Calibri Light"/>
              </a:rPr>
              <a:t>performance</a:t>
            </a:r>
            <a:r>
              <a:rPr sz="1600" b="0" spc="-3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in</a:t>
            </a:r>
            <a:r>
              <a:rPr sz="1600" b="0" spc="-3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his</a:t>
            </a:r>
            <a:r>
              <a:rPr sz="1600" b="0" spc="-1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new</a:t>
            </a:r>
            <a:r>
              <a:rPr sz="1600" b="0" spc="-2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spc="-20" dirty="0">
                <a:solidFill>
                  <a:srgbClr val="202020"/>
                </a:solidFill>
                <a:latin typeface="Calibri Light"/>
                <a:cs typeface="Calibri Light"/>
              </a:rPr>
              <a:t>role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was</a:t>
            </a:r>
            <a:r>
              <a:rPr sz="1600" b="0" spc="-2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202020"/>
                </a:solidFill>
                <a:latin typeface="Calibri Light"/>
                <a:cs typeface="Calibri Light"/>
              </a:rPr>
              <a:t>problematic,</a:t>
            </a:r>
            <a:r>
              <a:rPr sz="1600" b="0" spc="-2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leading</a:t>
            </a:r>
            <a:r>
              <a:rPr sz="1600" b="0" spc="-2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to</a:t>
            </a:r>
            <a:r>
              <a:rPr sz="1600" b="0" spc="-1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demotion</a:t>
            </a:r>
            <a:r>
              <a:rPr sz="1600" b="0" spc="-1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and,</a:t>
            </a:r>
            <a:r>
              <a:rPr sz="1600" b="0" spc="-1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spc="-20" dirty="0">
                <a:solidFill>
                  <a:srgbClr val="202020"/>
                </a:solidFill>
                <a:latin typeface="Calibri Light"/>
                <a:cs typeface="Calibri Light"/>
              </a:rPr>
              <a:t>ultimately,</a:t>
            </a:r>
            <a:r>
              <a:rPr sz="16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202020"/>
                </a:solidFill>
                <a:latin typeface="Calibri Light"/>
                <a:cs typeface="Calibri Light"/>
              </a:rPr>
              <a:t>dismissal.</a:t>
            </a:r>
            <a:endParaRPr sz="1600">
              <a:latin typeface="Calibri Light"/>
              <a:cs typeface="Calibri Light"/>
            </a:endParaRPr>
          </a:p>
          <a:p>
            <a:pPr marL="12700" marR="98425">
              <a:lnSpc>
                <a:spcPct val="114700"/>
              </a:lnSpc>
              <a:spcBef>
                <a:spcPts val="600"/>
              </a:spcBef>
            </a:pPr>
            <a:r>
              <a:rPr sz="1600" b="1" spc="-10" dirty="0">
                <a:solidFill>
                  <a:srgbClr val="202020"/>
                </a:solidFill>
                <a:latin typeface="Calibri"/>
                <a:cs typeface="Calibri"/>
              </a:rPr>
              <a:t>Disgruntlement</a:t>
            </a:r>
            <a:r>
              <a:rPr sz="1600" b="1" spc="-5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b="0" spc="-10" dirty="0">
                <a:solidFill>
                  <a:srgbClr val="202020"/>
                </a:solidFill>
                <a:latin typeface="Calibri Light"/>
                <a:cs typeface="Calibri Light"/>
              </a:rPr>
              <a:t>–Stafford</a:t>
            </a:r>
            <a:r>
              <a:rPr sz="1600" b="0" spc="-4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was</a:t>
            </a:r>
            <a:r>
              <a:rPr sz="1600" b="0" spc="-4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disgruntled</a:t>
            </a:r>
            <a:r>
              <a:rPr sz="16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over</a:t>
            </a:r>
            <a:r>
              <a:rPr sz="1600" b="0" spc="-4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his</a:t>
            </a:r>
            <a:r>
              <a:rPr sz="16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demotion,</a:t>
            </a:r>
            <a:r>
              <a:rPr sz="1600" b="0" spc="-4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which</a:t>
            </a:r>
            <a:r>
              <a:rPr sz="1600" b="0" spc="-5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202020"/>
                </a:solidFill>
                <a:latin typeface="Calibri Light"/>
                <a:cs typeface="Calibri Light"/>
              </a:rPr>
              <a:t>fueled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his</a:t>
            </a:r>
            <a:r>
              <a:rPr sz="1600" b="0" spc="-1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further</a:t>
            </a:r>
            <a:r>
              <a:rPr sz="16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decline</a:t>
            </a:r>
            <a:r>
              <a:rPr sz="1600" b="0" spc="-3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in</a:t>
            </a:r>
            <a:r>
              <a:rPr sz="1600" b="0" spc="-2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202020"/>
                </a:solidFill>
                <a:latin typeface="Calibri Light"/>
                <a:cs typeface="Calibri Light"/>
              </a:rPr>
              <a:t>performance.</a:t>
            </a:r>
            <a:endParaRPr sz="1600">
              <a:latin typeface="Calibri Light"/>
              <a:cs typeface="Calibri Light"/>
            </a:endParaRPr>
          </a:p>
          <a:p>
            <a:pPr marL="12700" marR="19685">
              <a:lnSpc>
                <a:spcPct val="114700"/>
              </a:lnSpc>
              <a:spcBef>
                <a:spcPts val="590"/>
              </a:spcBef>
            </a:pPr>
            <a:r>
              <a:rPr sz="1600" b="1" spc="-20" dirty="0">
                <a:solidFill>
                  <a:srgbClr val="202020"/>
                </a:solidFill>
                <a:latin typeface="Calibri"/>
                <a:cs typeface="Calibri"/>
              </a:rPr>
              <a:t>Technical</a:t>
            </a:r>
            <a:r>
              <a:rPr sz="1600" b="1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202020"/>
                </a:solidFill>
                <a:latin typeface="Calibri"/>
                <a:cs typeface="Calibri"/>
              </a:rPr>
              <a:t>Activity</a:t>
            </a:r>
            <a:r>
              <a:rPr sz="1600" b="1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–</a:t>
            </a:r>
            <a:r>
              <a:rPr sz="1600" b="0" spc="-1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spc="-20" dirty="0">
                <a:solidFill>
                  <a:srgbClr val="202020"/>
                </a:solidFill>
                <a:latin typeface="Calibri Light"/>
                <a:cs typeface="Calibri Light"/>
              </a:rPr>
              <a:t>Stafford</a:t>
            </a:r>
            <a:r>
              <a:rPr sz="16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had</a:t>
            </a:r>
            <a:r>
              <a:rPr sz="1600" b="0" spc="-1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tried</a:t>
            </a:r>
            <a:r>
              <a:rPr sz="1600" b="0" spc="-3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to</a:t>
            </a:r>
            <a:r>
              <a:rPr sz="1600" b="0" spc="-2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access</a:t>
            </a:r>
            <a:r>
              <a:rPr sz="1600" b="0" spc="-3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202020"/>
                </a:solidFill>
                <a:latin typeface="Calibri Light"/>
                <a:cs typeface="Calibri Light"/>
              </a:rPr>
              <a:t>company</a:t>
            </a:r>
            <a:r>
              <a:rPr sz="16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data</a:t>
            </a:r>
            <a:r>
              <a:rPr sz="1600" b="0" spc="-3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202020"/>
                </a:solidFill>
                <a:latin typeface="Calibri Light"/>
                <a:cs typeface="Calibri Light"/>
              </a:rPr>
              <a:t>several</a:t>
            </a:r>
            <a:r>
              <a:rPr sz="1600" b="0" spc="-4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202020"/>
                </a:solidFill>
                <a:latin typeface="Calibri Light"/>
                <a:cs typeface="Calibri Light"/>
              </a:rPr>
              <a:t>times before</a:t>
            </a:r>
            <a:r>
              <a:rPr sz="1600" b="0" spc="-4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he</a:t>
            </a:r>
            <a:r>
              <a:rPr sz="16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202020"/>
                </a:solidFill>
                <a:latin typeface="Calibri Light"/>
                <a:cs typeface="Calibri Light"/>
              </a:rPr>
              <a:t>succeeded.</a:t>
            </a:r>
            <a:endParaRPr sz="1600">
              <a:latin typeface="Calibri Light"/>
              <a:cs typeface="Calibri Light"/>
            </a:endParaRPr>
          </a:p>
          <a:p>
            <a:pPr marL="12700" marR="320675">
              <a:lnSpc>
                <a:spcPct val="114399"/>
              </a:lnSpc>
              <a:spcBef>
                <a:spcPts val="605"/>
              </a:spcBef>
            </a:pPr>
            <a:r>
              <a:rPr sz="1600" b="1" dirty="0">
                <a:solidFill>
                  <a:srgbClr val="202020"/>
                </a:solidFill>
                <a:latin typeface="Calibri"/>
                <a:cs typeface="Calibri"/>
              </a:rPr>
              <a:t>Access</a:t>
            </a:r>
            <a:r>
              <a:rPr sz="1600" b="1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202020"/>
                </a:solidFill>
                <a:latin typeface="Calibri"/>
                <a:cs typeface="Calibri"/>
              </a:rPr>
              <a:t>attributes</a:t>
            </a:r>
            <a:r>
              <a:rPr sz="1600" b="1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–</a:t>
            </a:r>
            <a:r>
              <a:rPr sz="1600" b="0" spc="-1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spc="-25" dirty="0">
                <a:solidFill>
                  <a:srgbClr val="202020"/>
                </a:solidFill>
                <a:latin typeface="Calibri Light"/>
                <a:cs typeface="Calibri Light"/>
              </a:rPr>
              <a:t>Stafford’s</a:t>
            </a:r>
            <a:r>
              <a:rPr sz="1600" b="0" spc="-3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position</a:t>
            </a:r>
            <a:r>
              <a:rPr sz="1600" b="0" spc="-1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as</a:t>
            </a:r>
            <a:r>
              <a:rPr sz="1600" b="0" spc="-2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an</a:t>
            </a:r>
            <a:r>
              <a:rPr sz="1600" b="0" spc="-2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IT</a:t>
            </a:r>
            <a:r>
              <a:rPr sz="1600" b="0" spc="-2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202020"/>
                </a:solidFill>
                <a:latin typeface="Calibri Light"/>
                <a:cs typeface="Calibri Light"/>
              </a:rPr>
              <a:t>professional</a:t>
            </a:r>
            <a:r>
              <a:rPr sz="1600" b="0" spc="-2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202020"/>
                </a:solidFill>
                <a:latin typeface="Calibri Light"/>
                <a:cs typeface="Calibri Light"/>
              </a:rPr>
              <a:t>gave</a:t>
            </a:r>
            <a:r>
              <a:rPr sz="16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him</a:t>
            </a:r>
            <a:r>
              <a:rPr sz="1600" b="0" spc="-25" dirty="0">
                <a:solidFill>
                  <a:srgbClr val="202020"/>
                </a:solidFill>
                <a:latin typeface="Calibri Light"/>
                <a:cs typeface="Calibri Light"/>
              </a:rPr>
              <a:t> the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knowledge</a:t>
            </a:r>
            <a:r>
              <a:rPr sz="1600" b="0" spc="-5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of</a:t>
            </a:r>
            <a:r>
              <a:rPr sz="1600" b="0" spc="-5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other</a:t>
            </a:r>
            <a:r>
              <a:rPr sz="1600" b="0" spc="-4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user’s</a:t>
            </a:r>
            <a:r>
              <a:rPr sz="1600" b="0" spc="-3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202020"/>
                </a:solidFill>
                <a:latin typeface="Calibri Light"/>
                <a:cs typeface="Calibri Light"/>
              </a:rPr>
              <a:t>credentials</a:t>
            </a:r>
            <a:endParaRPr sz="16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3200" b="1" spc="-10" dirty="0">
                <a:solidFill>
                  <a:srgbClr val="061F37"/>
                </a:solidFill>
                <a:latin typeface="Calibri"/>
                <a:cs typeface="Calibri"/>
              </a:rPr>
              <a:t>Impact: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14599"/>
              </a:lnSpc>
              <a:spcBef>
                <a:spcPts val="284"/>
              </a:spcBef>
            </a:pPr>
            <a:r>
              <a:rPr sz="1600" b="0" spc="-25" dirty="0">
                <a:solidFill>
                  <a:srgbClr val="202020"/>
                </a:solidFill>
                <a:latin typeface="Calibri Light"/>
                <a:cs typeface="Calibri Light"/>
              </a:rPr>
              <a:t>Stafford’s</a:t>
            </a:r>
            <a:r>
              <a:rPr sz="1600" b="0" spc="-4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actions</a:t>
            </a:r>
            <a:r>
              <a:rPr sz="1600" b="0" spc="-3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of</a:t>
            </a:r>
            <a:r>
              <a:rPr sz="1600" b="0" spc="-2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deleting</a:t>
            </a:r>
            <a:r>
              <a:rPr sz="1600" b="0" spc="-4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files</a:t>
            </a:r>
            <a:r>
              <a:rPr sz="1600" b="0" spc="-3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and</a:t>
            </a:r>
            <a:r>
              <a:rPr sz="1600" b="0" spc="-1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changing</a:t>
            </a:r>
            <a:r>
              <a:rPr sz="1600" b="0" spc="-3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202020"/>
                </a:solidFill>
                <a:latin typeface="Calibri Light"/>
                <a:cs typeface="Calibri Light"/>
              </a:rPr>
              <a:t>passwords</a:t>
            </a:r>
            <a:r>
              <a:rPr sz="1600" b="0" spc="-1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to</a:t>
            </a:r>
            <a:r>
              <a:rPr sz="1600" b="0" spc="-2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the</a:t>
            </a:r>
            <a:r>
              <a:rPr sz="1600" b="0" spc="-2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202020"/>
                </a:solidFill>
                <a:latin typeface="Calibri Light"/>
                <a:cs typeface="Calibri Light"/>
              </a:rPr>
              <a:t>storage management</a:t>
            </a:r>
            <a:r>
              <a:rPr sz="1600" b="0" spc="-4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202020"/>
                </a:solidFill>
                <a:latin typeface="Calibri Light"/>
                <a:cs typeface="Calibri Light"/>
              </a:rPr>
              <a:t>system</a:t>
            </a:r>
            <a:r>
              <a:rPr sz="1600" b="0" spc="-4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caused</a:t>
            </a:r>
            <a:r>
              <a:rPr sz="1600" b="0" spc="-3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severe</a:t>
            </a:r>
            <a:r>
              <a:rPr sz="1600" b="0" spc="-4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disruption</a:t>
            </a:r>
            <a:r>
              <a:rPr sz="1600" b="0" spc="-2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to</a:t>
            </a:r>
            <a:r>
              <a:rPr sz="1600" b="0" spc="-3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the</a:t>
            </a:r>
            <a:r>
              <a:rPr sz="1600" b="0" spc="-4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spc="-20" dirty="0">
                <a:solidFill>
                  <a:srgbClr val="202020"/>
                </a:solidFill>
                <a:latin typeface="Calibri Light"/>
                <a:cs typeface="Calibri Light"/>
              </a:rPr>
              <a:t>company’s</a:t>
            </a:r>
            <a:r>
              <a:rPr sz="1600" b="0" spc="-4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202020"/>
                </a:solidFill>
                <a:latin typeface="Calibri Light"/>
                <a:cs typeface="Calibri Light"/>
              </a:rPr>
              <a:t>operations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and</a:t>
            </a:r>
            <a:r>
              <a:rPr sz="1600" b="0" spc="-2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the</a:t>
            </a:r>
            <a:r>
              <a:rPr sz="1600" b="0" spc="-4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loss</a:t>
            </a:r>
            <a:r>
              <a:rPr sz="1600" b="0" spc="-2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of</a:t>
            </a:r>
            <a:r>
              <a:rPr sz="16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some</a:t>
            </a:r>
            <a:r>
              <a:rPr sz="1600" b="0" spc="-3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customer</a:t>
            </a:r>
            <a:r>
              <a:rPr sz="16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and</a:t>
            </a:r>
            <a:r>
              <a:rPr sz="1600" b="0" spc="-2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user</a:t>
            </a:r>
            <a:r>
              <a:rPr sz="1600" b="0" spc="-3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data.</a:t>
            </a:r>
            <a:r>
              <a:rPr sz="16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It</a:t>
            </a:r>
            <a:r>
              <a:rPr sz="1600" b="0" spc="-4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also</a:t>
            </a:r>
            <a:r>
              <a:rPr sz="1600" b="0" spc="-3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hindered</a:t>
            </a:r>
            <a:r>
              <a:rPr sz="1600" b="0" spc="-3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spc="-25" dirty="0">
                <a:solidFill>
                  <a:srgbClr val="202020"/>
                </a:solidFill>
                <a:latin typeface="Calibri Light"/>
                <a:cs typeface="Calibri Light"/>
              </a:rPr>
              <a:t>the</a:t>
            </a:r>
            <a:r>
              <a:rPr sz="1600" b="0" spc="50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spc="-20" dirty="0">
                <a:solidFill>
                  <a:srgbClr val="202020"/>
                </a:solidFill>
                <a:latin typeface="Calibri Light"/>
                <a:cs typeface="Calibri Light"/>
              </a:rPr>
              <a:t>company’s</a:t>
            </a:r>
            <a:r>
              <a:rPr sz="1600" b="0" spc="-5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202020"/>
                </a:solidFill>
                <a:latin typeface="Calibri Light"/>
                <a:cs typeface="Calibri Light"/>
              </a:rPr>
              <a:t>efforts</a:t>
            </a:r>
            <a:r>
              <a:rPr sz="16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to</a:t>
            </a:r>
            <a:r>
              <a:rPr sz="1600" b="0" spc="-4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determine</a:t>
            </a:r>
            <a:r>
              <a:rPr sz="1600" b="0" spc="-4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what</a:t>
            </a:r>
            <a:r>
              <a:rPr sz="1600" b="0" spc="-5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happened</a:t>
            </a:r>
            <a:r>
              <a:rPr sz="1600" b="0" spc="-3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and</a:t>
            </a:r>
            <a:r>
              <a:rPr sz="1600" b="0" spc="-2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202020"/>
                </a:solidFill>
                <a:latin typeface="Calibri Light"/>
                <a:cs typeface="Calibri Light"/>
              </a:rPr>
              <a:t>restore</a:t>
            </a:r>
            <a:r>
              <a:rPr sz="1600" b="0" spc="-4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access</a:t>
            </a:r>
            <a:r>
              <a:rPr sz="1600" b="0" spc="-4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to</a:t>
            </a:r>
            <a:r>
              <a:rPr sz="16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spc="-25" dirty="0">
                <a:solidFill>
                  <a:srgbClr val="202020"/>
                </a:solidFill>
                <a:latin typeface="Calibri Light"/>
                <a:cs typeface="Calibri Light"/>
              </a:rPr>
              <a:t>its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remaining</a:t>
            </a:r>
            <a:r>
              <a:rPr sz="16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files.</a:t>
            </a:r>
            <a:r>
              <a:rPr sz="1600" b="0" spc="-4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spc="-25" dirty="0">
                <a:solidFill>
                  <a:srgbClr val="202020"/>
                </a:solidFill>
                <a:latin typeface="Calibri Light"/>
                <a:cs typeface="Calibri Light"/>
              </a:rPr>
              <a:t>Stafford’s</a:t>
            </a:r>
            <a:r>
              <a:rPr sz="1600" b="0" spc="-3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damage</a:t>
            </a:r>
            <a:r>
              <a:rPr sz="16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and</a:t>
            </a:r>
            <a:r>
              <a:rPr sz="1600" b="0" spc="-2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202020"/>
                </a:solidFill>
                <a:latin typeface="Calibri Light"/>
                <a:cs typeface="Calibri Light"/>
              </a:rPr>
              <a:t>attempted</a:t>
            </a:r>
            <a:r>
              <a:rPr sz="16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damage</a:t>
            </a:r>
            <a:r>
              <a:rPr sz="16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to</a:t>
            </a:r>
            <a:r>
              <a:rPr sz="1600" b="0" spc="-2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their</a:t>
            </a:r>
            <a:r>
              <a:rPr sz="1600" b="0" spc="-3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202020"/>
                </a:solidFill>
                <a:latin typeface="Calibri Light"/>
                <a:cs typeface="Calibri Light"/>
              </a:rPr>
              <a:t>computer systems,</a:t>
            </a:r>
            <a:r>
              <a:rPr sz="16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including</a:t>
            </a:r>
            <a:r>
              <a:rPr sz="1600" b="0" spc="-4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the</a:t>
            </a:r>
            <a:r>
              <a:rPr sz="16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cost</a:t>
            </a:r>
            <a:r>
              <a:rPr sz="1600" b="0" spc="-3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of</a:t>
            </a:r>
            <a:r>
              <a:rPr sz="1600" b="0" spc="-2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202020"/>
                </a:solidFill>
                <a:latin typeface="Calibri Light"/>
                <a:cs typeface="Calibri Light"/>
              </a:rPr>
              <a:t>restoring</a:t>
            </a:r>
            <a:r>
              <a:rPr sz="16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the</a:t>
            </a:r>
            <a:r>
              <a:rPr sz="16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deleted</a:t>
            </a:r>
            <a:r>
              <a:rPr sz="1600" b="0" spc="-4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202020"/>
                </a:solidFill>
                <a:latin typeface="Calibri Light"/>
                <a:cs typeface="Calibri Light"/>
              </a:rPr>
              <a:t>systems,</a:t>
            </a:r>
            <a:r>
              <a:rPr sz="16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202020"/>
                </a:solidFill>
                <a:latin typeface="Calibri Light"/>
                <a:cs typeface="Calibri Light"/>
              </a:rPr>
              <a:t>investigating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what</a:t>
            </a:r>
            <a:r>
              <a:rPr sz="1600" b="0" spc="-5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happened,</a:t>
            </a:r>
            <a:r>
              <a:rPr sz="1600" b="0" spc="-4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and</a:t>
            </a:r>
            <a:r>
              <a:rPr sz="16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responding</a:t>
            </a:r>
            <a:r>
              <a:rPr sz="1600" b="0" spc="-3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to</a:t>
            </a:r>
            <a:r>
              <a:rPr sz="16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the</a:t>
            </a:r>
            <a:r>
              <a:rPr sz="1600" b="0" spc="-4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intrusion,</a:t>
            </a:r>
            <a:r>
              <a:rPr sz="16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was</a:t>
            </a:r>
            <a:r>
              <a:rPr sz="1600" b="0" spc="-5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at</a:t>
            </a:r>
            <a:r>
              <a:rPr sz="1600" b="0" spc="-4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02020"/>
                </a:solidFill>
                <a:latin typeface="Calibri Light"/>
                <a:cs typeface="Calibri Light"/>
              </a:rPr>
              <a:t>least</a:t>
            </a:r>
            <a:r>
              <a:rPr sz="1600" b="0" spc="-5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202020"/>
                </a:solidFill>
                <a:latin typeface="Calibri Light"/>
                <a:cs typeface="Calibri Light"/>
              </a:rPr>
              <a:t>$38,270.</a:t>
            </a:r>
            <a:endParaRPr sz="1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0"/>
            <a:ext cx="12179807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8239" y="181278"/>
            <a:ext cx="408368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0" dirty="0">
                <a:solidFill>
                  <a:srgbClr val="061F37"/>
                </a:solidFill>
                <a:latin typeface="Calibri Light"/>
                <a:cs typeface="Calibri Light"/>
              </a:rPr>
              <a:t>INSIDER</a:t>
            </a:r>
            <a:r>
              <a:rPr sz="1400" b="0" spc="-20" dirty="0">
                <a:solidFill>
                  <a:srgbClr val="061F37"/>
                </a:solidFill>
                <a:latin typeface="Calibri Light"/>
                <a:cs typeface="Calibri Light"/>
              </a:rPr>
              <a:t> THREAT</a:t>
            </a:r>
            <a:r>
              <a:rPr sz="1400" b="0" spc="-25" dirty="0">
                <a:solidFill>
                  <a:srgbClr val="061F37"/>
                </a:solidFill>
                <a:latin typeface="Calibri Light"/>
                <a:cs typeface="Calibri Light"/>
              </a:rPr>
              <a:t> </a:t>
            </a:r>
            <a:r>
              <a:rPr sz="1400" b="0" spc="-20" dirty="0">
                <a:solidFill>
                  <a:srgbClr val="061F37"/>
                </a:solidFill>
                <a:latin typeface="Calibri Light"/>
                <a:cs typeface="Calibri Light"/>
              </a:rPr>
              <a:t>AWARENESS</a:t>
            </a:r>
            <a:r>
              <a:rPr sz="1400" b="0" dirty="0">
                <a:solidFill>
                  <a:srgbClr val="061F37"/>
                </a:solidFill>
                <a:latin typeface="Calibri Light"/>
                <a:cs typeface="Calibri Light"/>
              </a:rPr>
              <a:t> BRIEFING</a:t>
            </a:r>
            <a:r>
              <a:rPr sz="1400" b="0" spc="260" dirty="0">
                <a:solidFill>
                  <a:srgbClr val="061F37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061F37"/>
                </a:solidFill>
                <a:latin typeface="Calibri Light"/>
                <a:cs typeface="Calibri Light"/>
              </a:rPr>
              <a:t>|</a:t>
            </a:r>
            <a:r>
              <a:rPr sz="1400" b="0" spc="265" dirty="0">
                <a:solidFill>
                  <a:srgbClr val="061F37"/>
                </a:solidFill>
                <a:latin typeface="Calibri Light"/>
                <a:cs typeface="Calibri Light"/>
              </a:rPr>
              <a:t> </a:t>
            </a:r>
            <a:r>
              <a:rPr sz="1400" b="1" dirty="0">
                <a:solidFill>
                  <a:srgbClr val="061F37"/>
                </a:solidFill>
                <a:latin typeface="Calibri"/>
                <a:cs typeface="Calibri"/>
              </a:rPr>
              <a:t>CASE</a:t>
            </a:r>
            <a:r>
              <a:rPr sz="1400" b="1" spc="-20" dirty="0">
                <a:solidFill>
                  <a:srgbClr val="061F37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61F37"/>
                </a:solidFill>
                <a:latin typeface="Calibri"/>
                <a:cs typeface="Calibri"/>
              </a:rPr>
              <a:t>STUDIES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97963" y="988979"/>
            <a:ext cx="3244215" cy="101854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530225" marR="5080" indent="-518159">
              <a:lnSpc>
                <a:spcPts val="3500"/>
              </a:lnSpc>
              <a:spcBef>
                <a:spcPts val="900"/>
              </a:spcBef>
            </a:pPr>
            <a:r>
              <a:rPr sz="3600" b="1" spc="-10" dirty="0">
                <a:solidFill>
                  <a:srgbClr val="202020"/>
                </a:solidFill>
                <a:latin typeface="Calibri"/>
                <a:cs typeface="Calibri"/>
              </a:rPr>
              <a:t>CANDACE</a:t>
            </a:r>
            <a:r>
              <a:rPr sz="3600" b="1" spc="-18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202020"/>
                </a:solidFill>
                <a:latin typeface="Calibri"/>
                <a:cs typeface="Calibri"/>
              </a:rPr>
              <a:t>MARIE </a:t>
            </a:r>
            <a:r>
              <a:rPr sz="3600" b="1" spc="-10" dirty="0">
                <a:solidFill>
                  <a:srgbClr val="202020"/>
                </a:solidFill>
                <a:latin typeface="Calibri"/>
                <a:cs typeface="Calibri"/>
              </a:rPr>
              <a:t>CLAIBORNE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174740" y="1023576"/>
            <a:ext cx="3743960" cy="171513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3600" spc="-10" dirty="0">
                <a:solidFill>
                  <a:srgbClr val="061F37"/>
                </a:solidFill>
              </a:rPr>
              <a:t>PRIs</a:t>
            </a:r>
            <a:r>
              <a:rPr sz="3600" spc="-10" dirty="0">
                <a:solidFill>
                  <a:srgbClr val="202020"/>
                </a:solidFill>
              </a:rPr>
              <a:t>:</a:t>
            </a:r>
            <a:endParaRPr sz="3600"/>
          </a:p>
          <a:p>
            <a:pPr marL="12700" marR="5080">
              <a:lnSpc>
                <a:spcPct val="100000"/>
              </a:lnSpc>
              <a:spcBef>
                <a:spcPts val="114"/>
              </a:spcBef>
            </a:pP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Unexplained</a:t>
            </a:r>
            <a:r>
              <a:rPr sz="1800" b="0" spc="-9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affluence,</a:t>
            </a:r>
            <a:r>
              <a:rPr sz="1800" b="0" spc="-10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frequent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unreported</a:t>
            </a:r>
            <a:r>
              <a:rPr sz="1800" b="0" spc="32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foreign</a:t>
            </a:r>
            <a:r>
              <a:rPr sz="1800" b="0" spc="-5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contact,</a:t>
            </a:r>
            <a:r>
              <a:rPr sz="1800" b="0" spc="-7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attempts</a:t>
            </a:r>
            <a:r>
              <a:rPr sz="1800" b="0" spc="-6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25" dirty="0">
                <a:solidFill>
                  <a:srgbClr val="202020"/>
                </a:solidFill>
                <a:latin typeface="Calibri Light"/>
                <a:cs typeface="Calibri Light"/>
              </a:rPr>
              <a:t>to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conceal</a:t>
            </a:r>
            <a:r>
              <a:rPr sz="1800" b="0" spc="-5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foreign</a:t>
            </a:r>
            <a:r>
              <a:rPr sz="1800" b="0" spc="-4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travel,</a:t>
            </a:r>
            <a:r>
              <a:rPr sz="1800" b="0" spc="-4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frequent</a:t>
            </a:r>
            <a:r>
              <a:rPr sz="1800" b="0" spc="-5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personal travel</a:t>
            </a:r>
            <a:r>
              <a:rPr sz="1800" b="0" spc="-6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beyond</a:t>
            </a:r>
            <a:r>
              <a:rPr sz="1800" b="0" spc="-5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known</a:t>
            </a:r>
            <a:r>
              <a:rPr sz="1800" b="0" spc="-5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income</a:t>
            </a:r>
            <a:endParaRPr sz="18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74740" y="3126693"/>
            <a:ext cx="4209415" cy="1715135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3600" b="1" spc="-10" dirty="0">
                <a:solidFill>
                  <a:srgbClr val="061F37"/>
                </a:solidFill>
                <a:latin typeface="Calibri"/>
                <a:cs typeface="Calibri"/>
              </a:rPr>
              <a:t>Impact:</a:t>
            </a:r>
            <a:endParaRPr sz="3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14"/>
              </a:spcBef>
            </a:pP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Provided</a:t>
            </a:r>
            <a:r>
              <a:rPr sz="1800" b="0" spc="-6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copies</a:t>
            </a:r>
            <a:r>
              <a:rPr sz="1800" b="0" spc="-7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of</a:t>
            </a:r>
            <a:r>
              <a:rPr sz="1800" b="0" spc="-7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internal</a:t>
            </a:r>
            <a:r>
              <a:rPr sz="1800" b="0" spc="-7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documents</a:t>
            </a:r>
            <a:r>
              <a:rPr sz="1800" b="0" spc="-7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20" dirty="0">
                <a:solidFill>
                  <a:srgbClr val="202020"/>
                </a:solidFill>
                <a:latin typeface="Calibri Light"/>
                <a:cs typeface="Calibri Light"/>
              </a:rPr>
              <a:t>from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DoS</a:t>
            </a:r>
            <a:r>
              <a:rPr sz="1800" b="0" spc="-5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on</a:t>
            </a:r>
            <a:r>
              <a:rPr sz="1800" b="0" spc="-4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topics</a:t>
            </a:r>
            <a:r>
              <a:rPr sz="1800" b="0" spc="-4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ranging</a:t>
            </a:r>
            <a:r>
              <a:rPr sz="1800" b="0" spc="-2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from</a:t>
            </a:r>
            <a:r>
              <a:rPr sz="1800" b="0" spc="-4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U.S.</a:t>
            </a:r>
            <a:r>
              <a:rPr sz="1800" b="0" spc="-5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economic strategies</a:t>
            </a:r>
            <a:r>
              <a:rPr sz="1800" b="0" spc="-3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to</a:t>
            </a:r>
            <a:r>
              <a:rPr sz="1800" b="0" spc="-6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visits</a:t>
            </a:r>
            <a:r>
              <a:rPr sz="1800" b="0" spc="-5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by</a:t>
            </a:r>
            <a:r>
              <a:rPr sz="1800" b="0" spc="-5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dignitaries</a:t>
            </a:r>
            <a:r>
              <a:rPr sz="1800" b="0" spc="-3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 Light"/>
                <a:cs typeface="Calibri Light"/>
              </a:rPr>
              <a:t>between</a:t>
            </a:r>
            <a:r>
              <a:rPr sz="1800" b="0" spc="-5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1800" b="0" spc="-25" dirty="0">
                <a:solidFill>
                  <a:srgbClr val="202020"/>
                </a:solidFill>
                <a:latin typeface="Calibri Light"/>
                <a:cs typeface="Calibri Light"/>
              </a:rPr>
              <a:t>two </a:t>
            </a:r>
            <a:r>
              <a:rPr sz="1800" b="0" spc="-10" dirty="0">
                <a:solidFill>
                  <a:srgbClr val="202020"/>
                </a:solidFill>
                <a:latin typeface="Calibri Light"/>
                <a:cs typeface="Calibri Light"/>
              </a:rPr>
              <a:t>countries</a:t>
            </a:r>
            <a:endParaRPr sz="18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0"/>
            <a:ext cx="12179807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8239" y="181278"/>
            <a:ext cx="408368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0" dirty="0">
                <a:solidFill>
                  <a:srgbClr val="061F37"/>
                </a:solidFill>
                <a:latin typeface="Calibri Light"/>
                <a:cs typeface="Calibri Light"/>
              </a:rPr>
              <a:t>INSIDER</a:t>
            </a:r>
            <a:r>
              <a:rPr sz="1400" b="0" spc="-20" dirty="0">
                <a:solidFill>
                  <a:srgbClr val="061F37"/>
                </a:solidFill>
                <a:latin typeface="Calibri Light"/>
                <a:cs typeface="Calibri Light"/>
              </a:rPr>
              <a:t> THREAT</a:t>
            </a:r>
            <a:r>
              <a:rPr sz="1400" b="0" spc="-25" dirty="0">
                <a:solidFill>
                  <a:srgbClr val="061F37"/>
                </a:solidFill>
                <a:latin typeface="Calibri Light"/>
                <a:cs typeface="Calibri Light"/>
              </a:rPr>
              <a:t> </a:t>
            </a:r>
            <a:r>
              <a:rPr sz="1400" b="0" spc="-20" dirty="0">
                <a:solidFill>
                  <a:srgbClr val="061F37"/>
                </a:solidFill>
                <a:latin typeface="Calibri Light"/>
                <a:cs typeface="Calibri Light"/>
              </a:rPr>
              <a:t>AWARENESS</a:t>
            </a:r>
            <a:r>
              <a:rPr sz="1400" b="0" dirty="0">
                <a:solidFill>
                  <a:srgbClr val="061F37"/>
                </a:solidFill>
                <a:latin typeface="Calibri Light"/>
                <a:cs typeface="Calibri Light"/>
              </a:rPr>
              <a:t> BRIEFING</a:t>
            </a:r>
            <a:r>
              <a:rPr sz="1400" b="0" spc="260" dirty="0">
                <a:solidFill>
                  <a:srgbClr val="061F37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061F37"/>
                </a:solidFill>
                <a:latin typeface="Calibri Light"/>
                <a:cs typeface="Calibri Light"/>
              </a:rPr>
              <a:t>|</a:t>
            </a:r>
            <a:r>
              <a:rPr sz="1400" b="0" spc="265" dirty="0">
                <a:solidFill>
                  <a:srgbClr val="061F37"/>
                </a:solidFill>
                <a:latin typeface="Calibri Light"/>
                <a:cs typeface="Calibri Light"/>
              </a:rPr>
              <a:t> </a:t>
            </a:r>
            <a:r>
              <a:rPr sz="1400" b="1" dirty="0">
                <a:solidFill>
                  <a:srgbClr val="061F37"/>
                </a:solidFill>
                <a:latin typeface="Calibri"/>
                <a:cs typeface="Calibri"/>
              </a:rPr>
              <a:t>CASE</a:t>
            </a:r>
            <a:r>
              <a:rPr sz="1400" b="1" spc="-20" dirty="0">
                <a:solidFill>
                  <a:srgbClr val="061F37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61F37"/>
                </a:solidFill>
                <a:latin typeface="Calibri"/>
                <a:cs typeface="Calibri"/>
              </a:rPr>
              <a:t>STUDIES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50212" y="903555"/>
            <a:ext cx="2253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0" dirty="0">
                <a:solidFill>
                  <a:srgbClr val="202020"/>
                </a:solidFill>
              </a:rPr>
              <a:t>IVAN</a:t>
            </a:r>
            <a:r>
              <a:rPr sz="3600" spc="-175" dirty="0">
                <a:solidFill>
                  <a:srgbClr val="202020"/>
                </a:solidFill>
              </a:rPr>
              <a:t> </a:t>
            </a:r>
            <a:r>
              <a:rPr sz="3600" spc="-20" dirty="0">
                <a:solidFill>
                  <a:srgbClr val="202020"/>
                </a:solidFill>
              </a:rPr>
              <a:t>LOPEZ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6174740" y="998196"/>
            <a:ext cx="4879975" cy="3783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061F37"/>
                </a:solidFill>
                <a:latin typeface="Calibri"/>
                <a:cs typeface="Calibri"/>
              </a:rPr>
              <a:t>PRIs</a:t>
            </a:r>
            <a:r>
              <a:rPr sz="3600" b="1" spc="-10" dirty="0">
                <a:solidFill>
                  <a:srgbClr val="202020"/>
                </a:solidFill>
                <a:latin typeface="Calibri"/>
                <a:cs typeface="Calibri"/>
              </a:rPr>
              <a:t>:</a:t>
            </a:r>
            <a:endParaRPr sz="3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70"/>
              </a:spcBef>
            </a:pP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Depression,</a:t>
            </a:r>
            <a:r>
              <a:rPr sz="2400" b="0" spc="-8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spc="-30" dirty="0">
                <a:solidFill>
                  <a:srgbClr val="202020"/>
                </a:solidFill>
                <a:latin typeface="Calibri Light"/>
                <a:cs typeface="Calibri Light"/>
              </a:rPr>
              <a:t>anxiety,</a:t>
            </a:r>
            <a:r>
              <a:rPr sz="2400" b="0" spc="-7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sleep</a:t>
            </a:r>
            <a:r>
              <a:rPr sz="2400" b="0" spc="-8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202020"/>
                </a:solidFill>
                <a:latin typeface="Calibri Light"/>
                <a:cs typeface="Calibri Light"/>
              </a:rPr>
              <a:t>disturbances,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possible</a:t>
            </a:r>
            <a:r>
              <a:rPr sz="2400" b="0" spc="-9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202020"/>
                </a:solidFill>
                <a:latin typeface="Calibri Light"/>
                <a:cs typeface="Calibri Light"/>
              </a:rPr>
              <a:t>PTSD,</a:t>
            </a:r>
            <a:r>
              <a:rPr sz="2400" b="0" spc="-6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recent</a:t>
            </a:r>
            <a:r>
              <a:rPr sz="2400" b="0" spc="-8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deaths</a:t>
            </a:r>
            <a:r>
              <a:rPr sz="2400" b="0" spc="-8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in</a:t>
            </a:r>
            <a:r>
              <a:rPr sz="2400" b="0" spc="-8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spc="-25" dirty="0">
                <a:solidFill>
                  <a:srgbClr val="202020"/>
                </a:solidFill>
                <a:latin typeface="Calibri Light"/>
                <a:cs typeface="Calibri Light"/>
              </a:rPr>
              <a:t>the </a:t>
            </a:r>
            <a:r>
              <a:rPr sz="2400" b="0" spc="-35" dirty="0">
                <a:solidFill>
                  <a:srgbClr val="202020"/>
                </a:solidFill>
                <a:latin typeface="Calibri Light"/>
                <a:cs typeface="Calibri Light"/>
              </a:rPr>
              <a:t>family,</a:t>
            </a:r>
            <a:r>
              <a:rPr sz="2400" b="0" spc="-8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202020"/>
                </a:solidFill>
                <a:latin typeface="Calibri Light"/>
                <a:cs typeface="Calibri Light"/>
              </a:rPr>
              <a:t>substandard</a:t>
            </a:r>
            <a:r>
              <a:rPr sz="2400" b="0" spc="-8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202020"/>
                </a:solidFill>
                <a:latin typeface="Calibri Light"/>
                <a:cs typeface="Calibri Light"/>
              </a:rPr>
              <a:t>performance, stressful</a:t>
            </a:r>
            <a:r>
              <a:rPr sz="2400" b="0" spc="-6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spc="-25" dirty="0">
                <a:solidFill>
                  <a:srgbClr val="202020"/>
                </a:solidFill>
                <a:latin typeface="Calibri Light"/>
                <a:cs typeface="Calibri Light"/>
              </a:rPr>
              <a:t>PCS</a:t>
            </a:r>
            <a:endParaRPr sz="2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95"/>
              </a:spcBef>
            </a:pPr>
            <a:endParaRPr sz="2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600" b="1" spc="-10" dirty="0">
                <a:solidFill>
                  <a:srgbClr val="061F37"/>
                </a:solidFill>
                <a:latin typeface="Calibri"/>
                <a:cs typeface="Calibri"/>
              </a:rPr>
              <a:t>Impact:</a:t>
            </a:r>
            <a:endParaRPr sz="3600">
              <a:latin typeface="Calibri"/>
              <a:cs typeface="Calibri"/>
            </a:endParaRPr>
          </a:p>
          <a:p>
            <a:pPr marL="12700" marR="20955">
              <a:lnSpc>
                <a:spcPct val="100000"/>
              </a:lnSpc>
              <a:spcBef>
                <a:spcPts val="70"/>
              </a:spcBef>
            </a:pPr>
            <a:r>
              <a:rPr sz="2400" b="0" spc="-10" dirty="0">
                <a:solidFill>
                  <a:srgbClr val="202020"/>
                </a:solidFill>
                <a:latin typeface="Calibri Light"/>
                <a:cs typeface="Calibri Light"/>
              </a:rPr>
              <a:t>Wounded</a:t>
            </a:r>
            <a:r>
              <a:rPr sz="2400" b="0" spc="-5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14</a:t>
            </a:r>
            <a:r>
              <a:rPr sz="2400" b="0" spc="-7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other</a:t>
            </a:r>
            <a:r>
              <a:rPr sz="2400" b="0" spc="-6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soldiers,</a:t>
            </a:r>
            <a:r>
              <a:rPr sz="2400" b="0" spc="-8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killed</a:t>
            </a:r>
            <a:r>
              <a:rPr sz="2400" b="0" spc="-5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202020"/>
                </a:solidFill>
                <a:latin typeface="Calibri Light"/>
                <a:cs typeface="Calibri Light"/>
              </a:rPr>
              <a:t>three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soldiers,</a:t>
            </a:r>
            <a:r>
              <a:rPr sz="2400" b="0" spc="-9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left</a:t>
            </a:r>
            <a:r>
              <a:rPr sz="2400" b="0" spc="-8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behind</a:t>
            </a:r>
            <a:r>
              <a:rPr sz="2400" b="0" spc="-6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wife</a:t>
            </a:r>
            <a:r>
              <a:rPr sz="2400" b="0" spc="-8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and</a:t>
            </a:r>
            <a:r>
              <a:rPr sz="2400" b="0" spc="-7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202020"/>
                </a:solidFill>
                <a:latin typeface="Calibri Light"/>
                <a:cs typeface="Calibri Light"/>
              </a:rPr>
              <a:t>children</a:t>
            </a:r>
            <a:endParaRPr sz="2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0"/>
            <a:ext cx="12179807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8239" y="181278"/>
            <a:ext cx="408368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0" dirty="0">
                <a:solidFill>
                  <a:srgbClr val="061F37"/>
                </a:solidFill>
                <a:latin typeface="Calibri Light"/>
                <a:cs typeface="Calibri Light"/>
              </a:rPr>
              <a:t>INSIDER</a:t>
            </a:r>
            <a:r>
              <a:rPr sz="1400" b="0" spc="-20" dirty="0">
                <a:solidFill>
                  <a:srgbClr val="061F37"/>
                </a:solidFill>
                <a:latin typeface="Calibri Light"/>
                <a:cs typeface="Calibri Light"/>
              </a:rPr>
              <a:t> THREAT</a:t>
            </a:r>
            <a:r>
              <a:rPr sz="1400" b="0" spc="-25" dirty="0">
                <a:solidFill>
                  <a:srgbClr val="061F37"/>
                </a:solidFill>
                <a:latin typeface="Calibri Light"/>
                <a:cs typeface="Calibri Light"/>
              </a:rPr>
              <a:t> </a:t>
            </a:r>
            <a:r>
              <a:rPr sz="1400" b="0" spc="-20" dirty="0">
                <a:solidFill>
                  <a:srgbClr val="061F37"/>
                </a:solidFill>
                <a:latin typeface="Calibri Light"/>
                <a:cs typeface="Calibri Light"/>
              </a:rPr>
              <a:t>AWARENESS</a:t>
            </a:r>
            <a:r>
              <a:rPr sz="1400" b="0" dirty="0">
                <a:solidFill>
                  <a:srgbClr val="061F37"/>
                </a:solidFill>
                <a:latin typeface="Calibri Light"/>
                <a:cs typeface="Calibri Light"/>
              </a:rPr>
              <a:t> BRIEFING</a:t>
            </a:r>
            <a:r>
              <a:rPr sz="1400" b="0" spc="260" dirty="0">
                <a:solidFill>
                  <a:srgbClr val="061F37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061F37"/>
                </a:solidFill>
                <a:latin typeface="Calibri Light"/>
                <a:cs typeface="Calibri Light"/>
              </a:rPr>
              <a:t>|</a:t>
            </a:r>
            <a:r>
              <a:rPr sz="1400" b="0" spc="265" dirty="0">
                <a:solidFill>
                  <a:srgbClr val="061F37"/>
                </a:solidFill>
                <a:latin typeface="Calibri Light"/>
                <a:cs typeface="Calibri Light"/>
              </a:rPr>
              <a:t> </a:t>
            </a:r>
            <a:r>
              <a:rPr sz="1400" b="1" dirty="0">
                <a:solidFill>
                  <a:srgbClr val="061F37"/>
                </a:solidFill>
                <a:latin typeface="Calibri"/>
                <a:cs typeface="Calibri"/>
              </a:rPr>
              <a:t>CASE</a:t>
            </a:r>
            <a:r>
              <a:rPr sz="1400" b="1" spc="-20" dirty="0">
                <a:solidFill>
                  <a:srgbClr val="061F37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61F37"/>
                </a:solidFill>
                <a:latin typeface="Calibri"/>
                <a:cs typeface="Calibri"/>
              </a:rPr>
              <a:t>STUDIES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50448" y="729441"/>
            <a:ext cx="2714625" cy="101854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 marR="5080" indent="13335">
              <a:lnSpc>
                <a:spcPts val="3500"/>
              </a:lnSpc>
              <a:spcBef>
                <a:spcPts val="900"/>
              </a:spcBef>
            </a:pPr>
            <a:r>
              <a:rPr sz="3600" b="1" spc="-10" dirty="0">
                <a:solidFill>
                  <a:srgbClr val="202020"/>
                </a:solidFill>
                <a:latin typeface="Calibri"/>
                <a:cs typeface="Calibri"/>
              </a:rPr>
              <a:t>CHRISTOPHER </a:t>
            </a:r>
            <a:r>
              <a:rPr sz="3600" b="1" spc="-50" dirty="0">
                <a:solidFill>
                  <a:srgbClr val="202020"/>
                </a:solidFill>
                <a:latin typeface="Calibri"/>
                <a:cs typeface="Calibri"/>
              </a:rPr>
              <a:t>PAUL</a:t>
            </a:r>
            <a:r>
              <a:rPr sz="3600" b="1" spc="-1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202020"/>
                </a:solidFill>
                <a:latin typeface="Calibri"/>
                <a:cs typeface="Calibri"/>
              </a:rPr>
              <a:t>HASSON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532280" y="726240"/>
            <a:ext cx="9563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061F37"/>
                </a:solidFill>
              </a:rPr>
              <a:t>PRIs:</a:t>
            </a:r>
            <a:endParaRPr sz="3600"/>
          </a:p>
        </p:txBody>
      </p:sp>
      <p:sp>
        <p:nvSpPr>
          <p:cNvPr id="6" name="object 6"/>
          <p:cNvSpPr txBox="1"/>
          <p:nvPr/>
        </p:nvSpPr>
        <p:spPr>
          <a:xfrm>
            <a:off x="5532482" y="1283738"/>
            <a:ext cx="5760085" cy="490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02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Association</a:t>
            </a:r>
            <a:r>
              <a:rPr sz="2400" b="0" spc="-9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with</a:t>
            </a:r>
            <a:r>
              <a:rPr sz="2400" b="0" spc="-7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202020"/>
                </a:solidFill>
                <a:latin typeface="Calibri Light"/>
                <a:cs typeface="Calibri Light"/>
              </a:rPr>
              <a:t>extremist</a:t>
            </a:r>
            <a:r>
              <a:rPr sz="2400" b="0" spc="-7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views,</a:t>
            </a:r>
            <a:r>
              <a:rPr sz="2400" b="0" spc="-8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expressing</a:t>
            </a:r>
            <a:r>
              <a:rPr sz="2400" b="0" spc="-8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spc="-25" dirty="0">
                <a:solidFill>
                  <a:srgbClr val="202020"/>
                </a:solidFill>
                <a:latin typeface="Calibri Light"/>
                <a:cs typeface="Calibri Light"/>
              </a:rPr>
              <a:t>ill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will</a:t>
            </a:r>
            <a:r>
              <a:rPr sz="2400" b="0" spc="-8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202020"/>
                </a:solidFill>
                <a:latin typeface="Calibri Light"/>
                <a:cs typeface="Calibri Light"/>
              </a:rPr>
              <a:t>toward</a:t>
            </a:r>
            <a:r>
              <a:rPr sz="2400" b="0" spc="-6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U.S.</a:t>
            </a:r>
            <a:r>
              <a:rPr sz="2400" b="0" spc="-6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202020"/>
                </a:solidFill>
                <a:latin typeface="Calibri Light"/>
                <a:cs typeface="Calibri Light"/>
              </a:rPr>
              <a:t>Government,</a:t>
            </a:r>
            <a:r>
              <a:rPr sz="2400" b="0" spc="-6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Possessing</a:t>
            </a:r>
            <a:r>
              <a:rPr sz="2400" b="0" spc="-7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202020"/>
                </a:solidFill>
                <a:latin typeface="Calibri Light"/>
                <a:cs typeface="Calibri Light"/>
              </a:rPr>
              <a:t>illegal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weapons</a:t>
            </a:r>
            <a:r>
              <a:rPr sz="2400" b="0" spc="-5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and</a:t>
            </a:r>
            <a:r>
              <a:rPr sz="2400" b="0" spc="-4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drugs,</a:t>
            </a:r>
            <a:r>
              <a:rPr sz="2400" b="0" spc="-4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and</a:t>
            </a:r>
            <a:r>
              <a:rPr sz="2400" b="0" spc="-4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misuse</a:t>
            </a:r>
            <a:r>
              <a:rPr sz="2400" b="0" spc="-4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of</a:t>
            </a:r>
            <a:r>
              <a:rPr sz="2400" b="0" spc="-5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spc="-20" dirty="0">
                <a:solidFill>
                  <a:srgbClr val="202020"/>
                </a:solidFill>
                <a:latin typeface="Calibri Light"/>
                <a:cs typeface="Calibri Light"/>
              </a:rPr>
              <a:t>U.S. </a:t>
            </a:r>
            <a:r>
              <a:rPr sz="2400" b="0" spc="-10" dirty="0">
                <a:solidFill>
                  <a:srgbClr val="202020"/>
                </a:solidFill>
                <a:latin typeface="Calibri Light"/>
                <a:cs typeface="Calibri Light"/>
              </a:rPr>
              <a:t>Government</a:t>
            </a:r>
            <a:r>
              <a:rPr sz="2400" b="0" spc="-7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202020"/>
                </a:solidFill>
                <a:latin typeface="Calibri Light"/>
                <a:cs typeface="Calibri Light"/>
              </a:rPr>
              <a:t>automated</a:t>
            </a:r>
            <a:r>
              <a:rPr sz="2400" b="0" spc="-5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202020"/>
                </a:solidFill>
                <a:latin typeface="Calibri Light"/>
                <a:cs typeface="Calibri Light"/>
              </a:rPr>
              <a:t>information</a:t>
            </a:r>
            <a:r>
              <a:rPr sz="2400" b="0" spc="-7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202020"/>
                </a:solidFill>
                <a:latin typeface="Calibri Light"/>
                <a:cs typeface="Calibri Light"/>
              </a:rPr>
              <a:t>system</a:t>
            </a:r>
            <a:endParaRPr sz="2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325"/>
              </a:spcBef>
            </a:pPr>
            <a:r>
              <a:rPr sz="3600" b="1" spc="-10" dirty="0">
                <a:solidFill>
                  <a:srgbClr val="061F37"/>
                </a:solidFill>
                <a:latin typeface="Calibri"/>
                <a:cs typeface="Calibri"/>
              </a:rPr>
              <a:t>Impact</a:t>
            </a:r>
            <a:r>
              <a:rPr sz="2400" b="0" spc="-10" dirty="0">
                <a:solidFill>
                  <a:srgbClr val="202020"/>
                </a:solidFill>
                <a:latin typeface="Calibri Light"/>
                <a:cs typeface="Calibri Light"/>
              </a:rPr>
              <a:t>:</a:t>
            </a:r>
            <a:endParaRPr sz="2400"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  <a:spcBef>
                <a:spcPts val="75"/>
              </a:spcBef>
            </a:pP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This</a:t>
            </a:r>
            <a:r>
              <a:rPr sz="2400" b="0" spc="-5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case</a:t>
            </a:r>
            <a:r>
              <a:rPr sz="2400" b="0" spc="-5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202020"/>
                </a:solidFill>
                <a:latin typeface="Calibri Light"/>
                <a:cs typeface="Calibri Light"/>
              </a:rPr>
              <a:t>exemplifies</a:t>
            </a:r>
            <a:r>
              <a:rPr sz="2400" b="0" spc="-6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a</a:t>
            </a:r>
            <a:r>
              <a:rPr sz="2400" b="0" spc="-6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positive</a:t>
            </a:r>
            <a:r>
              <a:rPr sz="2400" b="0" spc="-6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insider</a:t>
            </a:r>
            <a:r>
              <a:rPr sz="2400" b="0" spc="-6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202020"/>
                </a:solidFill>
                <a:latin typeface="Calibri Light"/>
                <a:cs typeface="Calibri Light"/>
              </a:rPr>
              <a:t>threat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outcome</a:t>
            </a:r>
            <a:r>
              <a:rPr sz="2400" b="0" spc="-6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in</a:t>
            </a:r>
            <a:r>
              <a:rPr sz="2400" b="0" spc="-5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that</a:t>
            </a:r>
            <a:r>
              <a:rPr sz="2400" b="0" spc="-6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a</a:t>
            </a:r>
            <a:r>
              <a:rPr sz="2400" b="0" spc="-6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hostile</a:t>
            </a:r>
            <a:r>
              <a:rPr sz="2400" b="0" spc="-6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act</a:t>
            </a:r>
            <a:r>
              <a:rPr sz="2400" b="0" spc="-6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was</a:t>
            </a:r>
            <a:r>
              <a:rPr sz="2400" b="0" spc="-7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202020"/>
                </a:solidFill>
                <a:latin typeface="Calibri Light"/>
                <a:cs typeface="Calibri Light"/>
              </a:rPr>
              <a:t>prevented</a:t>
            </a:r>
            <a:r>
              <a:rPr sz="2400" b="0" spc="-5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spc="-25" dirty="0">
                <a:solidFill>
                  <a:srgbClr val="202020"/>
                </a:solidFill>
                <a:latin typeface="Calibri Light"/>
                <a:cs typeface="Calibri Light"/>
              </a:rPr>
              <a:t>by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an</a:t>
            </a:r>
            <a:r>
              <a:rPr sz="2400" b="0" spc="-5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spc="-20" dirty="0">
                <a:solidFill>
                  <a:srgbClr val="202020"/>
                </a:solidFill>
                <a:latin typeface="Calibri Light"/>
                <a:cs typeface="Calibri Light"/>
              </a:rPr>
              <a:t>effective</a:t>
            </a:r>
            <a:r>
              <a:rPr sz="2400" b="0" spc="-6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insider</a:t>
            </a:r>
            <a:r>
              <a:rPr sz="2400" b="0" spc="-5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threat</a:t>
            </a:r>
            <a:r>
              <a:rPr sz="2400" b="0" spc="-5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202020"/>
                </a:solidFill>
                <a:latin typeface="Calibri Light"/>
                <a:cs typeface="Calibri Light"/>
              </a:rPr>
              <a:t>program.</a:t>
            </a:r>
            <a:r>
              <a:rPr sz="2400" b="0" spc="-6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Had</a:t>
            </a:r>
            <a:r>
              <a:rPr sz="2400" b="0" spc="-5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spc="-25" dirty="0">
                <a:solidFill>
                  <a:srgbClr val="202020"/>
                </a:solidFill>
                <a:latin typeface="Calibri Light"/>
                <a:cs typeface="Calibri Light"/>
              </a:rPr>
              <a:t>his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activities</a:t>
            </a:r>
            <a:r>
              <a:rPr sz="2400" b="0" spc="-6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not</a:t>
            </a:r>
            <a:r>
              <a:rPr sz="2400" b="0" spc="-4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been</a:t>
            </a:r>
            <a:r>
              <a:rPr sz="2400" b="0" spc="-4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202020"/>
                </a:solidFill>
                <a:latin typeface="Calibri Light"/>
                <a:cs typeface="Calibri Light"/>
              </a:rPr>
              <a:t>detected</a:t>
            </a:r>
            <a:r>
              <a:rPr sz="2400" b="0" spc="-4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in</a:t>
            </a:r>
            <a:r>
              <a:rPr sz="2400" b="0" spc="-4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time,</a:t>
            </a:r>
            <a:r>
              <a:rPr sz="2400" b="0" spc="-5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he</a:t>
            </a:r>
            <a:r>
              <a:rPr sz="2400" b="0" spc="-4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202020"/>
                </a:solidFill>
                <a:latin typeface="Calibri Light"/>
                <a:cs typeface="Calibri Light"/>
              </a:rPr>
              <a:t>might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have</a:t>
            </a:r>
            <a:r>
              <a:rPr sz="2400" b="0" spc="-6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been</a:t>
            </a:r>
            <a:r>
              <a:rPr sz="2400" b="0" spc="-6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able</a:t>
            </a:r>
            <a:r>
              <a:rPr sz="2400" b="0" spc="-6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to</a:t>
            </a:r>
            <a:r>
              <a:rPr sz="2400" b="0" spc="-6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carry</a:t>
            </a:r>
            <a:r>
              <a:rPr sz="2400" b="0" spc="-6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them</a:t>
            </a:r>
            <a:r>
              <a:rPr sz="2400" b="0" spc="-5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out</a:t>
            </a:r>
            <a:r>
              <a:rPr sz="2400" b="0" spc="-7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against</a:t>
            </a:r>
            <a:r>
              <a:rPr sz="2400" b="0" spc="-7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spc="-20" dirty="0">
                <a:solidFill>
                  <a:srgbClr val="202020"/>
                </a:solidFill>
                <a:latin typeface="Calibri Light"/>
                <a:cs typeface="Calibri Light"/>
              </a:rPr>
              <a:t>some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individuals</a:t>
            </a:r>
            <a:r>
              <a:rPr sz="2400" b="0" spc="-6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whom</a:t>
            </a:r>
            <a:r>
              <a:rPr sz="2400" b="0" spc="-5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he</a:t>
            </a:r>
            <a:r>
              <a:rPr sz="2400" b="0" spc="-5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202020"/>
                </a:solidFill>
                <a:latin typeface="Calibri Light"/>
                <a:cs typeface="Calibri Light"/>
              </a:rPr>
              <a:t>researched</a:t>
            </a:r>
            <a:r>
              <a:rPr sz="2400" b="0" spc="-6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and</a:t>
            </a:r>
            <a:r>
              <a:rPr sz="2400" b="0" spc="-45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202020"/>
                </a:solidFill>
                <a:latin typeface="Calibri Light"/>
                <a:cs typeface="Calibri Light"/>
              </a:rPr>
              <a:t>placed</a:t>
            </a:r>
            <a:r>
              <a:rPr sz="2400" b="0" spc="-5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spc="-25" dirty="0">
                <a:solidFill>
                  <a:srgbClr val="202020"/>
                </a:solidFill>
                <a:latin typeface="Calibri Light"/>
                <a:cs typeface="Calibri Light"/>
              </a:rPr>
              <a:t>on </a:t>
            </a:r>
            <a:r>
              <a:rPr sz="2400" b="0" spc="-10" dirty="0">
                <a:solidFill>
                  <a:srgbClr val="202020"/>
                </a:solidFill>
                <a:latin typeface="Calibri Light"/>
                <a:cs typeface="Calibri Light"/>
              </a:rPr>
              <a:t>target</a:t>
            </a:r>
            <a:r>
              <a:rPr sz="2400" b="0" spc="-80" dirty="0">
                <a:solidFill>
                  <a:srgbClr val="202020"/>
                </a:solidFill>
                <a:latin typeface="Calibri Light"/>
                <a:cs typeface="Calibri Light"/>
              </a:rPr>
              <a:t> </a:t>
            </a:r>
            <a:r>
              <a:rPr sz="2400" b="0" spc="-20" dirty="0">
                <a:solidFill>
                  <a:srgbClr val="202020"/>
                </a:solidFill>
                <a:latin typeface="Calibri Light"/>
                <a:cs typeface="Calibri Light"/>
              </a:rPr>
              <a:t>lists</a:t>
            </a:r>
            <a:endParaRPr sz="2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0"/>
            <a:ext cx="12179807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8239" y="181278"/>
            <a:ext cx="593534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INSIDER</a:t>
            </a:r>
            <a:r>
              <a:rPr sz="1400" b="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THREAT</a:t>
            </a:r>
            <a:r>
              <a:rPr sz="1400" b="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AWARENESS</a:t>
            </a:r>
            <a:r>
              <a:rPr sz="1400" b="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BRIEFING</a:t>
            </a:r>
            <a:r>
              <a:rPr sz="1400" b="0" spc="2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|</a:t>
            </a:r>
            <a:r>
              <a:rPr sz="1400" b="0" spc="28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COUNTERINTELLIGENCE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SECURITY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0"/>
            <a:ext cx="12179807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8239" y="181278"/>
            <a:ext cx="4726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INSIDER</a:t>
            </a:r>
            <a:r>
              <a:rPr sz="1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 THREAT AWARENESS</a:t>
            </a:r>
            <a:r>
              <a:rPr sz="1400" b="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BRIEFING</a:t>
            </a:r>
            <a:r>
              <a:rPr sz="1400" b="0" spc="27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|</a:t>
            </a:r>
            <a:r>
              <a:rPr sz="1400" b="0" spc="26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LEARNING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OBJECTIVES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0809" rIns="0" bIns="0" rtlCol="0">
            <a:spAutoFit/>
          </a:bodyPr>
          <a:lstStyle/>
          <a:p>
            <a:pPr marL="28625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202020"/>
                </a:solidFill>
              </a:rPr>
              <a:t>At</a:t>
            </a:r>
            <a:r>
              <a:rPr sz="2400" spc="-45" dirty="0">
                <a:solidFill>
                  <a:srgbClr val="202020"/>
                </a:solidFill>
              </a:rPr>
              <a:t> </a:t>
            </a:r>
            <a:r>
              <a:rPr sz="2400" dirty="0">
                <a:solidFill>
                  <a:srgbClr val="202020"/>
                </a:solidFill>
              </a:rPr>
              <a:t>the</a:t>
            </a:r>
            <a:r>
              <a:rPr sz="2400" spc="-45" dirty="0">
                <a:solidFill>
                  <a:srgbClr val="202020"/>
                </a:solidFill>
              </a:rPr>
              <a:t> </a:t>
            </a:r>
            <a:r>
              <a:rPr sz="2400" dirty="0">
                <a:solidFill>
                  <a:srgbClr val="202020"/>
                </a:solidFill>
              </a:rPr>
              <a:t>end</a:t>
            </a:r>
            <a:r>
              <a:rPr sz="2400" spc="-45" dirty="0">
                <a:solidFill>
                  <a:srgbClr val="202020"/>
                </a:solidFill>
              </a:rPr>
              <a:t> </a:t>
            </a:r>
            <a:r>
              <a:rPr sz="2400" dirty="0">
                <a:solidFill>
                  <a:srgbClr val="202020"/>
                </a:solidFill>
              </a:rPr>
              <a:t>of</a:t>
            </a:r>
            <a:r>
              <a:rPr sz="2400" spc="-50" dirty="0">
                <a:solidFill>
                  <a:srgbClr val="202020"/>
                </a:solidFill>
              </a:rPr>
              <a:t> </a:t>
            </a:r>
            <a:r>
              <a:rPr sz="2400" dirty="0">
                <a:solidFill>
                  <a:srgbClr val="202020"/>
                </a:solidFill>
              </a:rPr>
              <a:t>this</a:t>
            </a:r>
            <a:r>
              <a:rPr sz="2400" spc="-40" dirty="0">
                <a:solidFill>
                  <a:srgbClr val="202020"/>
                </a:solidFill>
              </a:rPr>
              <a:t> </a:t>
            </a:r>
            <a:r>
              <a:rPr sz="2400" spc="-10" dirty="0">
                <a:solidFill>
                  <a:srgbClr val="202020"/>
                </a:solidFill>
              </a:rPr>
              <a:t>brief,</a:t>
            </a:r>
            <a:r>
              <a:rPr sz="2400" spc="-40" dirty="0">
                <a:solidFill>
                  <a:srgbClr val="202020"/>
                </a:solidFill>
              </a:rPr>
              <a:t> </a:t>
            </a:r>
            <a:r>
              <a:rPr sz="2400" dirty="0">
                <a:solidFill>
                  <a:srgbClr val="202020"/>
                </a:solidFill>
              </a:rPr>
              <a:t>you</a:t>
            </a:r>
            <a:r>
              <a:rPr sz="2400" spc="-50" dirty="0">
                <a:solidFill>
                  <a:srgbClr val="202020"/>
                </a:solidFill>
              </a:rPr>
              <a:t> </a:t>
            </a:r>
            <a:r>
              <a:rPr sz="2400" dirty="0">
                <a:solidFill>
                  <a:srgbClr val="202020"/>
                </a:solidFill>
              </a:rPr>
              <a:t>will</a:t>
            </a:r>
            <a:r>
              <a:rPr sz="2400" spc="-55" dirty="0">
                <a:solidFill>
                  <a:srgbClr val="202020"/>
                </a:solidFill>
              </a:rPr>
              <a:t> </a:t>
            </a:r>
            <a:r>
              <a:rPr sz="2400" dirty="0">
                <a:solidFill>
                  <a:srgbClr val="202020"/>
                </a:solidFill>
              </a:rPr>
              <a:t>be</a:t>
            </a:r>
            <a:r>
              <a:rPr sz="2400" spc="-45" dirty="0">
                <a:solidFill>
                  <a:srgbClr val="202020"/>
                </a:solidFill>
              </a:rPr>
              <a:t> </a:t>
            </a:r>
            <a:r>
              <a:rPr sz="2400" dirty="0">
                <a:solidFill>
                  <a:srgbClr val="202020"/>
                </a:solidFill>
              </a:rPr>
              <a:t>able</a:t>
            </a:r>
            <a:r>
              <a:rPr sz="2400" spc="-40" dirty="0">
                <a:solidFill>
                  <a:srgbClr val="202020"/>
                </a:solidFill>
              </a:rPr>
              <a:t> </a:t>
            </a:r>
            <a:r>
              <a:rPr sz="2400" spc="-25" dirty="0">
                <a:solidFill>
                  <a:srgbClr val="202020"/>
                </a:solidFill>
              </a:rPr>
              <a:t>to:</a:t>
            </a:r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143209" y="4840893"/>
            <a:ext cx="236728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02020"/>
                </a:solidFill>
                <a:latin typeface="Calibri"/>
                <a:cs typeface="Calibri"/>
              </a:rPr>
              <a:t>Explain</a:t>
            </a:r>
            <a:r>
              <a:rPr sz="2400" b="1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202020"/>
                </a:solidFill>
                <a:latin typeface="Calibri"/>
                <a:cs typeface="Calibri"/>
              </a:rPr>
              <a:t>the </a:t>
            </a:r>
            <a:r>
              <a:rPr sz="2400" b="1" dirty="0">
                <a:solidFill>
                  <a:srgbClr val="202020"/>
                </a:solidFill>
                <a:latin typeface="Calibri"/>
                <a:cs typeface="Calibri"/>
              </a:rPr>
              <a:t>importance</a:t>
            </a:r>
            <a:r>
              <a:rPr sz="2400" b="1" spc="-8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02020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detecting</a:t>
            </a:r>
            <a:r>
              <a:rPr sz="2400" spc="-10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02020"/>
                </a:solidFill>
                <a:latin typeface="Calibri"/>
                <a:cs typeface="Calibri"/>
              </a:rPr>
              <a:t>and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reporting</a:t>
            </a:r>
            <a:r>
              <a:rPr sz="2400" spc="-8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potential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insider</a:t>
            </a:r>
            <a:r>
              <a:rPr sz="2400" spc="-6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threats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48283" y="4840893"/>
            <a:ext cx="264160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02020"/>
                </a:solidFill>
                <a:latin typeface="Calibri"/>
                <a:cs typeface="Calibri"/>
              </a:rPr>
              <a:t>Identify</a:t>
            </a:r>
            <a:r>
              <a:rPr sz="2400" b="1" spc="-8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02020"/>
                </a:solidFill>
                <a:latin typeface="Calibri"/>
                <a:cs typeface="Calibri"/>
              </a:rPr>
              <a:t>indicators</a:t>
            </a:r>
            <a:r>
              <a:rPr sz="2400" b="1" spc="-6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02020"/>
                </a:solidFill>
                <a:latin typeface="Calibri"/>
                <a:cs typeface="Calibri"/>
              </a:rPr>
              <a:t>of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insider</a:t>
            </a:r>
            <a:r>
              <a:rPr sz="2400" spc="-6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threat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behavior</a:t>
            </a:r>
            <a:r>
              <a:rPr sz="2400" spc="-1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02020"/>
                </a:solidFill>
                <a:latin typeface="Calibri"/>
                <a:cs typeface="Calibri"/>
              </a:rPr>
              <a:t>and 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procedures</a:t>
            </a:r>
            <a:r>
              <a:rPr sz="24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to</a:t>
            </a:r>
            <a:r>
              <a:rPr sz="2400" spc="-6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report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such</a:t>
            </a:r>
            <a:r>
              <a:rPr sz="24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behavior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99026" y="4840893"/>
            <a:ext cx="307975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02020"/>
                </a:solidFill>
                <a:latin typeface="Calibri"/>
                <a:cs typeface="Calibri"/>
              </a:rPr>
              <a:t>Describe</a:t>
            </a:r>
            <a:r>
              <a:rPr sz="2400" b="1" spc="-6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02020"/>
                </a:solidFill>
                <a:latin typeface="Calibri"/>
                <a:cs typeface="Calibri"/>
              </a:rPr>
              <a:t>methodologies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of</a:t>
            </a:r>
            <a:r>
              <a:rPr sz="24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adversaries</a:t>
            </a:r>
            <a:r>
              <a:rPr sz="24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to</a:t>
            </a:r>
            <a:r>
              <a:rPr sz="2400" spc="-5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recruit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trusted</a:t>
            </a:r>
            <a:r>
              <a:rPr sz="2400" spc="-1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insiders</a:t>
            </a:r>
            <a:r>
              <a:rPr sz="2400" spc="-114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02020"/>
                </a:solidFill>
                <a:latin typeface="Calibri"/>
                <a:cs typeface="Calibri"/>
              </a:rPr>
              <a:t>and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collect</a:t>
            </a:r>
            <a:r>
              <a:rPr sz="2400" spc="-6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classified information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53934" y="4840893"/>
            <a:ext cx="240792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202020"/>
                </a:solidFill>
                <a:latin typeface="Calibri"/>
                <a:cs typeface="Calibri"/>
              </a:rPr>
              <a:t>Understand 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counterintelligence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and</a:t>
            </a:r>
            <a:r>
              <a:rPr sz="2400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security reporting requirements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0"/>
            <a:ext cx="12179807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8239" y="181278"/>
            <a:ext cx="60172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INSIDER</a:t>
            </a:r>
            <a:r>
              <a:rPr sz="1400" b="0" spc="-2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THREAT</a:t>
            </a:r>
            <a:r>
              <a:rPr sz="1400" b="0" spc="-3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AWARENESS</a:t>
            </a:r>
            <a:r>
              <a:rPr sz="1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BRIEFING</a:t>
            </a:r>
            <a:r>
              <a:rPr sz="1400" b="0" spc="254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|</a:t>
            </a:r>
            <a:r>
              <a:rPr sz="1400" b="0" spc="25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FOREIGN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TARGETING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RECERUITING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44353" y="1254287"/>
            <a:ext cx="1173480" cy="91948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 marR="5080">
              <a:lnSpc>
                <a:spcPts val="3200"/>
              </a:lnSpc>
              <a:spcBef>
                <a:spcPts val="735"/>
              </a:spcBef>
            </a:pPr>
            <a:r>
              <a:rPr sz="3200" dirty="0"/>
              <a:t>Spot</a:t>
            </a:r>
            <a:r>
              <a:rPr sz="3200" spc="-65" dirty="0"/>
              <a:t> </a:t>
            </a:r>
            <a:r>
              <a:rPr sz="3200" spc="-50" dirty="0"/>
              <a:t>&amp; </a:t>
            </a:r>
            <a:r>
              <a:rPr sz="3200" spc="-10" dirty="0"/>
              <a:t>Assess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2544353" y="2879683"/>
            <a:ext cx="1412875" cy="2951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solidFill>
                  <a:srgbClr val="F3CF1C"/>
                </a:solidFill>
                <a:latin typeface="Calibri"/>
                <a:cs typeface="Calibri"/>
              </a:rPr>
              <a:t>Develop</a:t>
            </a:r>
            <a:endParaRPr sz="3200">
              <a:latin typeface="Calibri"/>
              <a:cs typeface="Calibri"/>
            </a:endParaRPr>
          </a:p>
          <a:p>
            <a:pPr marL="12700" marR="191135">
              <a:lnSpc>
                <a:spcPct val="250000"/>
              </a:lnSpc>
            </a:pPr>
            <a:r>
              <a:rPr sz="3200" b="1" spc="-20" dirty="0">
                <a:solidFill>
                  <a:srgbClr val="F3CF1C"/>
                </a:solidFill>
                <a:latin typeface="Calibri"/>
                <a:cs typeface="Calibri"/>
              </a:rPr>
              <a:t>Recruit </a:t>
            </a:r>
            <a:r>
              <a:rPr sz="3200" b="1" spc="-10" dirty="0">
                <a:solidFill>
                  <a:srgbClr val="F3CF1C"/>
                </a:solidFill>
                <a:latin typeface="Calibri"/>
                <a:cs typeface="Calibri"/>
              </a:rPr>
              <a:t>Elicit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0"/>
            <a:ext cx="12179807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8239" y="181278"/>
            <a:ext cx="523430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INSIDER</a:t>
            </a:r>
            <a:r>
              <a:rPr sz="1400" b="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THREAT AWARENESS</a:t>
            </a:r>
            <a:r>
              <a:rPr sz="1400" b="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BRIEFING</a:t>
            </a:r>
            <a:r>
              <a:rPr sz="1400" b="0" spc="2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|</a:t>
            </a:r>
            <a:r>
              <a:rPr sz="1400" b="0" spc="2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REPORTING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POTENTIAL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RISKS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74740" y="1898939"/>
            <a:ext cx="3242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DOD</a:t>
            </a:r>
            <a:r>
              <a:rPr sz="3600" spc="-65" dirty="0"/>
              <a:t> </a:t>
            </a:r>
            <a:r>
              <a:rPr sz="3600" spc="-10" dirty="0"/>
              <a:t>REPORTING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6174740" y="2705135"/>
            <a:ext cx="4620260" cy="33102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815" indent="-285115">
              <a:lnSpc>
                <a:spcPts val="2320"/>
              </a:lnSpc>
              <a:buClr>
                <a:srgbClr val="F3CF1C"/>
              </a:buClr>
              <a:buSzPct val="150000"/>
              <a:buFont typeface="Wingdings"/>
              <a:buChar char=""/>
              <a:tabLst>
                <a:tab pos="297815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DoD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Directive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5240.06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Counterintelligence</a:t>
            </a:r>
            <a:endParaRPr sz="1800">
              <a:latin typeface="Calibri"/>
              <a:cs typeface="Calibri"/>
            </a:endParaRPr>
          </a:p>
          <a:p>
            <a:pPr marL="298450" marR="5080">
              <a:lnSpc>
                <a:spcPts val="2100"/>
              </a:lnSpc>
            </a:pP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Awareness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Reporting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(CIAR)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requires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reporting</a:t>
            </a:r>
            <a:r>
              <a:rPr sz="1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contacts,</a:t>
            </a:r>
            <a:r>
              <a:rPr sz="18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activities,</a:t>
            </a:r>
            <a:r>
              <a:rPr sz="1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indicators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behaviors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associated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foreign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intelligence entities</a:t>
            </a:r>
            <a:endParaRPr sz="1800">
              <a:latin typeface="Calibri"/>
              <a:cs typeface="Calibri"/>
            </a:endParaRPr>
          </a:p>
          <a:p>
            <a:pPr marL="298450" marR="235585" indent="-285750">
              <a:lnSpc>
                <a:spcPct val="89800"/>
              </a:lnSpc>
              <a:spcBef>
                <a:spcPts val="1710"/>
              </a:spcBef>
              <a:buClr>
                <a:srgbClr val="F3CF1C"/>
              </a:buClr>
              <a:buSzPct val="150000"/>
              <a:buFont typeface="Wingdings"/>
              <a:buChar char=""/>
              <a:tabLst>
                <a:tab pos="298450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DoDD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5205.16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requires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reporting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Insider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Threat</a:t>
            </a:r>
            <a:r>
              <a:rPr sz="18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Indicators</a:t>
            </a:r>
            <a:endParaRPr sz="1800">
              <a:latin typeface="Calibri"/>
              <a:cs typeface="Calibri"/>
            </a:endParaRPr>
          </a:p>
          <a:p>
            <a:pPr marL="298450" marR="83185" indent="-285750">
              <a:lnSpc>
                <a:spcPct val="93400"/>
              </a:lnSpc>
              <a:spcBef>
                <a:spcPts val="1650"/>
              </a:spcBef>
              <a:buClr>
                <a:srgbClr val="F3CF1C"/>
              </a:buClr>
              <a:buSzPct val="150000"/>
              <a:buFont typeface="Wingdings"/>
              <a:buChar char=""/>
              <a:tabLst>
                <a:tab pos="298450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Immediately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sz="1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suspicious</a:t>
            </a:r>
            <a:r>
              <a:rPr sz="18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activities,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behaviors,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contacts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supervisor, security,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insider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threat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personnel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0"/>
            <a:ext cx="12179807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8239" y="181278"/>
            <a:ext cx="523430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INSIDER</a:t>
            </a:r>
            <a:r>
              <a:rPr sz="1400" b="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THREAT AWARENESS</a:t>
            </a:r>
            <a:r>
              <a:rPr sz="1400" b="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BRIEFING</a:t>
            </a:r>
            <a:r>
              <a:rPr sz="1400" b="0" spc="2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|</a:t>
            </a:r>
            <a:r>
              <a:rPr sz="1400" b="0" spc="2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REPORTING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POTENTIAL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RISKS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74738" y="1898939"/>
            <a:ext cx="4292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INDUSTRY</a:t>
            </a:r>
            <a:r>
              <a:rPr sz="3600" spc="-165" dirty="0"/>
              <a:t> </a:t>
            </a:r>
            <a:r>
              <a:rPr sz="3600" spc="-10" dirty="0"/>
              <a:t>REPORTING</a:t>
            </a:r>
            <a:endParaRPr sz="3600"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815" indent="-285115">
              <a:lnSpc>
                <a:spcPts val="2320"/>
              </a:lnSpc>
              <a:buClr>
                <a:srgbClr val="F3CF1C"/>
              </a:buClr>
              <a:buSzPct val="150000"/>
              <a:buFont typeface="Wingdings"/>
              <a:buChar char=""/>
              <a:tabLst>
                <a:tab pos="297815" algn="l"/>
              </a:tabLst>
            </a:pPr>
            <a:r>
              <a:rPr dirty="0"/>
              <a:t>Report</a:t>
            </a:r>
            <a:r>
              <a:rPr spc="-50" dirty="0"/>
              <a:t> </a:t>
            </a:r>
            <a:r>
              <a:rPr dirty="0"/>
              <a:t>any</a:t>
            </a:r>
            <a:r>
              <a:rPr spc="-35" dirty="0"/>
              <a:t> </a:t>
            </a:r>
            <a:r>
              <a:rPr dirty="0"/>
              <a:t>incidents</a:t>
            </a:r>
            <a:r>
              <a:rPr spc="-40" dirty="0"/>
              <a:t> </a:t>
            </a:r>
            <a:r>
              <a:rPr dirty="0"/>
              <a:t>that</a:t>
            </a:r>
            <a:r>
              <a:rPr spc="-45" dirty="0"/>
              <a:t> </a:t>
            </a:r>
            <a:r>
              <a:rPr dirty="0"/>
              <a:t>meet</a:t>
            </a:r>
            <a:r>
              <a:rPr spc="-40" dirty="0"/>
              <a:t> </a:t>
            </a:r>
            <a:r>
              <a:rPr dirty="0"/>
              <a:t>thresholds</a:t>
            </a:r>
            <a:r>
              <a:rPr spc="-45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dirty="0"/>
              <a:t>32</a:t>
            </a:r>
            <a:r>
              <a:rPr spc="-30" dirty="0"/>
              <a:t> </a:t>
            </a:r>
            <a:r>
              <a:rPr spc="-25" dirty="0"/>
              <a:t>CFR</a:t>
            </a:r>
          </a:p>
          <a:p>
            <a:pPr marL="297815" marR="247015">
              <a:lnSpc>
                <a:spcPts val="2100"/>
              </a:lnSpc>
            </a:pPr>
            <a:r>
              <a:rPr dirty="0"/>
              <a:t>Part</a:t>
            </a:r>
            <a:r>
              <a:rPr spc="-25" dirty="0"/>
              <a:t> </a:t>
            </a:r>
            <a:r>
              <a:rPr dirty="0"/>
              <a:t>117</a:t>
            </a:r>
            <a:r>
              <a:rPr spc="-20" dirty="0"/>
              <a:t> </a:t>
            </a:r>
            <a:r>
              <a:rPr dirty="0"/>
              <a:t>NISPOM,</a:t>
            </a:r>
            <a:r>
              <a:rPr spc="-40" dirty="0"/>
              <a:t> </a:t>
            </a:r>
            <a:r>
              <a:rPr dirty="0"/>
              <a:t>section</a:t>
            </a:r>
            <a:r>
              <a:rPr spc="-30" dirty="0"/>
              <a:t> </a:t>
            </a:r>
            <a:r>
              <a:rPr dirty="0"/>
              <a:t>117.8.</a:t>
            </a:r>
            <a:r>
              <a:rPr spc="-35" dirty="0"/>
              <a:t> </a:t>
            </a:r>
            <a:r>
              <a:rPr dirty="0"/>
              <a:t>These</a:t>
            </a:r>
            <a:r>
              <a:rPr spc="-35" dirty="0"/>
              <a:t> </a:t>
            </a:r>
            <a:r>
              <a:rPr spc="-10" dirty="0"/>
              <a:t>include </a:t>
            </a:r>
            <a:r>
              <a:rPr dirty="0"/>
              <a:t>adverse</a:t>
            </a:r>
            <a:r>
              <a:rPr spc="-80" dirty="0"/>
              <a:t> </a:t>
            </a:r>
            <a:r>
              <a:rPr dirty="0"/>
              <a:t>information,</a:t>
            </a:r>
            <a:r>
              <a:rPr spc="-65" dirty="0"/>
              <a:t> </a:t>
            </a:r>
            <a:r>
              <a:rPr dirty="0"/>
              <a:t>security</a:t>
            </a:r>
            <a:r>
              <a:rPr spc="-70" dirty="0"/>
              <a:t> </a:t>
            </a:r>
            <a:r>
              <a:rPr dirty="0"/>
              <a:t>violations,</a:t>
            </a:r>
            <a:r>
              <a:rPr spc="-65" dirty="0"/>
              <a:t> </a:t>
            </a:r>
            <a:r>
              <a:rPr spc="-10" dirty="0"/>
              <a:t>personnel </a:t>
            </a:r>
            <a:r>
              <a:rPr dirty="0"/>
              <a:t>security</a:t>
            </a:r>
            <a:r>
              <a:rPr spc="-35" dirty="0"/>
              <a:t> </a:t>
            </a:r>
            <a:r>
              <a:rPr dirty="0"/>
              <a:t>issues,</a:t>
            </a:r>
            <a:r>
              <a:rPr spc="-40" dirty="0"/>
              <a:t> </a:t>
            </a:r>
            <a:r>
              <a:rPr dirty="0"/>
              <a:t>and</a:t>
            </a:r>
            <a:r>
              <a:rPr spc="-15" dirty="0"/>
              <a:t> </a:t>
            </a:r>
            <a:r>
              <a:rPr dirty="0"/>
              <a:t>suspicious</a:t>
            </a:r>
            <a:r>
              <a:rPr spc="-45" dirty="0"/>
              <a:t> </a:t>
            </a:r>
            <a:r>
              <a:rPr spc="-10" dirty="0"/>
              <a:t>contacts</a:t>
            </a:r>
          </a:p>
          <a:p>
            <a:pPr marL="298450" marR="5080" indent="-285750">
              <a:lnSpc>
                <a:spcPct val="95300"/>
              </a:lnSpc>
              <a:spcBef>
                <a:spcPts val="1530"/>
              </a:spcBef>
              <a:buClr>
                <a:srgbClr val="F3CF1C"/>
              </a:buClr>
              <a:buSzPct val="150000"/>
              <a:buFont typeface="Wingdings"/>
              <a:buChar char=""/>
              <a:tabLst>
                <a:tab pos="298450" algn="l"/>
              </a:tabLst>
            </a:pPr>
            <a:r>
              <a:rPr dirty="0"/>
              <a:t>Cleared</a:t>
            </a:r>
            <a:r>
              <a:rPr spc="-45" dirty="0"/>
              <a:t> </a:t>
            </a:r>
            <a:r>
              <a:rPr spc="-10" dirty="0"/>
              <a:t>contractors</a:t>
            </a:r>
            <a:r>
              <a:rPr spc="-45" dirty="0"/>
              <a:t> </a:t>
            </a:r>
            <a:r>
              <a:rPr dirty="0"/>
              <a:t>must</a:t>
            </a:r>
            <a:r>
              <a:rPr spc="-30" dirty="0"/>
              <a:t> </a:t>
            </a:r>
            <a:r>
              <a:rPr dirty="0"/>
              <a:t>also</a:t>
            </a:r>
            <a:r>
              <a:rPr spc="-40" dirty="0"/>
              <a:t> </a:t>
            </a:r>
            <a:r>
              <a:rPr dirty="0"/>
              <a:t>report</a:t>
            </a:r>
            <a:r>
              <a:rPr spc="-35" dirty="0"/>
              <a:t> </a:t>
            </a:r>
            <a:r>
              <a:rPr dirty="0"/>
              <a:t>actual,</a:t>
            </a:r>
            <a:r>
              <a:rPr spc="-40" dirty="0"/>
              <a:t> </a:t>
            </a:r>
            <a:r>
              <a:rPr spc="-10" dirty="0"/>
              <a:t>probable </a:t>
            </a:r>
            <a:r>
              <a:rPr dirty="0"/>
              <a:t>or</a:t>
            </a:r>
            <a:r>
              <a:rPr spc="-55" dirty="0"/>
              <a:t> </a:t>
            </a:r>
            <a:r>
              <a:rPr dirty="0"/>
              <a:t>possible</a:t>
            </a:r>
            <a:r>
              <a:rPr spc="-55" dirty="0"/>
              <a:t> </a:t>
            </a:r>
            <a:r>
              <a:rPr dirty="0"/>
              <a:t>espionage,</a:t>
            </a:r>
            <a:r>
              <a:rPr spc="-60" dirty="0"/>
              <a:t> </a:t>
            </a:r>
            <a:r>
              <a:rPr dirty="0"/>
              <a:t>sabotage,</a:t>
            </a:r>
            <a:r>
              <a:rPr spc="-65" dirty="0"/>
              <a:t> </a:t>
            </a:r>
            <a:r>
              <a:rPr dirty="0"/>
              <a:t>terrorism</a:t>
            </a:r>
            <a:r>
              <a:rPr spc="-60" dirty="0"/>
              <a:t> </a:t>
            </a:r>
            <a:r>
              <a:rPr spc="-25" dirty="0"/>
              <a:t>or </a:t>
            </a:r>
            <a:r>
              <a:rPr dirty="0"/>
              <a:t>subversion</a:t>
            </a:r>
            <a:r>
              <a:rPr spc="-50" dirty="0"/>
              <a:t> </a:t>
            </a:r>
            <a:r>
              <a:rPr dirty="0"/>
              <a:t>to</a:t>
            </a:r>
            <a:r>
              <a:rPr spc="-60" dirty="0"/>
              <a:t> </a:t>
            </a:r>
            <a:r>
              <a:rPr dirty="0"/>
              <a:t>both</a:t>
            </a:r>
            <a:r>
              <a:rPr spc="-50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Federal</a:t>
            </a:r>
            <a:r>
              <a:rPr spc="-50" dirty="0"/>
              <a:t> </a:t>
            </a:r>
            <a:r>
              <a:rPr dirty="0"/>
              <a:t>Bureau</a:t>
            </a:r>
            <a:r>
              <a:rPr spc="-50" dirty="0"/>
              <a:t> </a:t>
            </a:r>
            <a:r>
              <a:rPr spc="-25" dirty="0"/>
              <a:t>of </a:t>
            </a:r>
            <a:r>
              <a:rPr spc="-10" dirty="0"/>
              <a:t>Investigation</a:t>
            </a:r>
            <a:r>
              <a:rPr spc="-30" dirty="0"/>
              <a:t> </a:t>
            </a:r>
            <a:r>
              <a:rPr dirty="0"/>
              <a:t>(FBI)</a:t>
            </a:r>
            <a:r>
              <a:rPr spc="-25" dirty="0"/>
              <a:t> </a:t>
            </a:r>
            <a:r>
              <a:rPr dirty="0"/>
              <a:t>and</a:t>
            </a:r>
            <a:r>
              <a:rPr spc="-25" dirty="0"/>
              <a:t> </a:t>
            </a:r>
            <a:r>
              <a:rPr dirty="0"/>
              <a:t>Defense</a:t>
            </a:r>
            <a:r>
              <a:rPr spc="-25" dirty="0"/>
              <a:t> </a:t>
            </a:r>
            <a:r>
              <a:rPr spc="-10" dirty="0"/>
              <a:t>Counterintelligence</a:t>
            </a:r>
            <a:r>
              <a:rPr spc="-30" dirty="0"/>
              <a:t> </a:t>
            </a:r>
            <a:r>
              <a:rPr spc="-50" dirty="0"/>
              <a:t>&amp; </a:t>
            </a:r>
            <a:r>
              <a:rPr dirty="0"/>
              <a:t>Security</a:t>
            </a:r>
            <a:r>
              <a:rPr spc="-45" dirty="0"/>
              <a:t> </a:t>
            </a:r>
            <a:r>
              <a:rPr dirty="0"/>
              <a:t>Agency</a:t>
            </a:r>
            <a:r>
              <a:rPr spc="-50" dirty="0"/>
              <a:t> </a:t>
            </a:r>
            <a:r>
              <a:rPr spc="-10" dirty="0"/>
              <a:t>(DCSA)</a:t>
            </a:r>
          </a:p>
          <a:p>
            <a:pPr marL="298450" marR="196215" indent="-285750">
              <a:lnSpc>
                <a:spcPct val="93400"/>
              </a:lnSpc>
              <a:spcBef>
                <a:spcPts val="1650"/>
              </a:spcBef>
              <a:buClr>
                <a:srgbClr val="F3CF1C"/>
              </a:buClr>
              <a:buSzPct val="150000"/>
              <a:buFont typeface="Wingdings"/>
              <a:buChar char=""/>
              <a:tabLst>
                <a:tab pos="298450" algn="l"/>
              </a:tabLst>
            </a:pPr>
            <a:r>
              <a:rPr dirty="0"/>
              <a:t>Immediately</a:t>
            </a:r>
            <a:r>
              <a:rPr spc="-55" dirty="0"/>
              <a:t> </a:t>
            </a:r>
            <a:r>
              <a:rPr dirty="0"/>
              <a:t>report</a:t>
            </a:r>
            <a:r>
              <a:rPr spc="-60" dirty="0"/>
              <a:t> </a:t>
            </a:r>
            <a:r>
              <a:rPr dirty="0"/>
              <a:t>suspicious</a:t>
            </a:r>
            <a:r>
              <a:rPr spc="-70" dirty="0"/>
              <a:t> </a:t>
            </a:r>
            <a:r>
              <a:rPr dirty="0"/>
              <a:t>activities,</a:t>
            </a:r>
            <a:r>
              <a:rPr spc="-55" dirty="0"/>
              <a:t> </a:t>
            </a:r>
            <a:r>
              <a:rPr spc="-10" dirty="0"/>
              <a:t>behaviors, </a:t>
            </a:r>
            <a:r>
              <a:rPr dirty="0"/>
              <a:t>and</a:t>
            </a:r>
            <a:r>
              <a:rPr spc="-40" dirty="0"/>
              <a:t> </a:t>
            </a:r>
            <a:r>
              <a:rPr dirty="0"/>
              <a:t>contacts</a:t>
            </a:r>
            <a:r>
              <a:rPr spc="-40" dirty="0"/>
              <a:t> </a:t>
            </a:r>
            <a:r>
              <a:rPr dirty="0"/>
              <a:t>to</a:t>
            </a:r>
            <a:r>
              <a:rPr spc="-55" dirty="0"/>
              <a:t> </a:t>
            </a:r>
            <a:r>
              <a:rPr dirty="0"/>
              <a:t>your</a:t>
            </a:r>
            <a:r>
              <a:rPr spc="-40" dirty="0"/>
              <a:t> </a:t>
            </a:r>
            <a:r>
              <a:rPr spc="-10" dirty="0"/>
              <a:t>supervisor,</a:t>
            </a:r>
            <a:r>
              <a:rPr spc="-50" dirty="0"/>
              <a:t> </a:t>
            </a:r>
            <a:r>
              <a:rPr dirty="0"/>
              <a:t>facility</a:t>
            </a:r>
            <a:r>
              <a:rPr spc="-45" dirty="0"/>
              <a:t> </a:t>
            </a:r>
            <a:r>
              <a:rPr spc="-10" dirty="0"/>
              <a:t>security officer,</a:t>
            </a:r>
            <a:r>
              <a:rPr spc="-55" dirty="0"/>
              <a:t> </a:t>
            </a:r>
            <a:r>
              <a:rPr dirty="0"/>
              <a:t>or</a:t>
            </a:r>
            <a:r>
              <a:rPr spc="-40" dirty="0"/>
              <a:t> </a:t>
            </a:r>
            <a:r>
              <a:rPr dirty="0"/>
              <a:t>insider</a:t>
            </a:r>
            <a:r>
              <a:rPr spc="-45" dirty="0"/>
              <a:t> </a:t>
            </a:r>
            <a:r>
              <a:rPr dirty="0"/>
              <a:t>threat</a:t>
            </a:r>
            <a:r>
              <a:rPr spc="-45" dirty="0"/>
              <a:t> </a:t>
            </a:r>
            <a:r>
              <a:rPr spc="-10" dirty="0"/>
              <a:t>program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0"/>
            <a:ext cx="12179807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8239" y="181278"/>
            <a:ext cx="47269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INSIDER</a:t>
            </a:r>
            <a:r>
              <a:rPr sz="1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 THREAT AWARENESS</a:t>
            </a:r>
            <a:r>
              <a:rPr sz="1400" b="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BRIEFING</a:t>
            </a:r>
            <a:r>
              <a:rPr sz="1400" b="0" spc="27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|</a:t>
            </a:r>
            <a:r>
              <a:rPr sz="1400" b="0" spc="26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LEARNING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OBJECTIVES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9679" y="1536336"/>
            <a:ext cx="465582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spc="-35" dirty="0"/>
              <a:t>FAILURE</a:t>
            </a:r>
            <a:r>
              <a:rPr sz="4400" spc="-170" dirty="0"/>
              <a:t> </a:t>
            </a:r>
            <a:r>
              <a:rPr sz="4400" dirty="0"/>
              <a:t>TO</a:t>
            </a:r>
            <a:r>
              <a:rPr sz="4400" spc="-190" dirty="0"/>
              <a:t> </a:t>
            </a:r>
            <a:r>
              <a:rPr sz="4400" spc="-10" dirty="0"/>
              <a:t>REPORT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469679" y="2443878"/>
            <a:ext cx="4613275" cy="3386454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127635">
              <a:lnSpc>
                <a:spcPts val="2100"/>
              </a:lnSpc>
              <a:spcBef>
                <a:spcPts val="219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DoD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personnel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fail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subject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judicial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administrative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action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(or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both)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pursuant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applicable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law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regulations.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18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buClr>
                <a:srgbClr val="F3CF1C"/>
              </a:buClr>
              <a:buSzPct val="150000"/>
              <a:buFont typeface="Arial"/>
              <a:buChar char="•"/>
              <a:tabLst>
                <a:tab pos="297815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UCMJ: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Punitive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action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under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article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92</a:t>
            </a:r>
            <a:endParaRPr sz="1800">
              <a:latin typeface="Calibri"/>
              <a:cs typeface="Calibri"/>
            </a:endParaRPr>
          </a:p>
          <a:p>
            <a:pPr marL="298450" marR="178435" indent="-285750">
              <a:lnSpc>
                <a:spcPts val="2100"/>
              </a:lnSpc>
              <a:spcBef>
                <a:spcPts val="660"/>
              </a:spcBef>
              <a:buClr>
                <a:srgbClr val="F3CF1C"/>
              </a:buClr>
              <a:buSzPct val="150000"/>
              <a:buFont typeface="Arial"/>
              <a:buChar char="•"/>
              <a:tabLst>
                <a:tab pos="298450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Civilian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employees: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appropriate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disciplinary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action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under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regulation</a:t>
            </a:r>
            <a:r>
              <a:rPr sz="1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governing</a:t>
            </a:r>
            <a:r>
              <a:rPr sz="1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civilian employees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4"/>
              </a:spcBef>
            </a:pPr>
            <a:endParaRPr sz="1800">
              <a:latin typeface="Calibri"/>
              <a:cs typeface="Calibri"/>
            </a:endParaRPr>
          </a:p>
          <a:p>
            <a:pPr marL="12700" marR="5080">
              <a:lnSpc>
                <a:spcPts val="2100"/>
              </a:lnSpc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Industry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personnel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fail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subject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disciplinary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action</a:t>
            </a:r>
            <a:r>
              <a:rPr sz="1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(including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termination),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fines,</a:t>
            </a:r>
            <a:r>
              <a:rPr sz="1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prison,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combination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three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0"/>
            <a:ext cx="12179807" cy="580339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2450">
              <a:lnSpc>
                <a:spcPct val="100000"/>
              </a:lnSpc>
              <a:spcBef>
                <a:spcPts val="100"/>
              </a:spcBef>
            </a:pPr>
            <a:r>
              <a:rPr spc="180" dirty="0"/>
              <a:t>AWARENESS</a:t>
            </a:r>
            <a:r>
              <a:rPr spc="600" dirty="0"/>
              <a:t> </a:t>
            </a:r>
            <a:r>
              <a:rPr spc="140" dirty="0"/>
              <a:t>IS</a:t>
            </a:r>
            <a:r>
              <a:rPr spc="615" dirty="0"/>
              <a:t> </a:t>
            </a:r>
            <a:r>
              <a:rPr spc="160" dirty="0"/>
              <a:t>KEY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0"/>
            <a:ext cx="12179807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8239" y="181278"/>
            <a:ext cx="579945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INSIDER</a:t>
            </a:r>
            <a:r>
              <a:rPr sz="1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THREAT</a:t>
            </a:r>
            <a:r>
              <a:rPr sz="1400" b="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AWARENESS</a:t>
            </a:r>
            <a:r>
              <a:rPr sz="1400" b="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BRIEFING</a:t>
            </a:r>
            <a:r>
              <a:rPr sz="1400" b="0" spc="28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|</a:t>
            </a:r>
            <a:r>
              <a:rPr sz="1400" b="0" spc="2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ORGANIZATION-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SPECIFIC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REPORTING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37974" y="1962622"/>
            <a:ext cx="3569970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450"/>
              </a:lnSpc>
              <a:spcBef>
                <a:spcPts val="100"/>
              </a:spcBef>
            </a:pPr>
            <a:r>
              <a:rPr sz="3000" dirty="0">
                <a:solidFill>
                  <a:srgbClr val="202020"/>
                </a:solidFill>
              </a:rPr>
              <a:t>Agency</a:t>
            </a:r>
            <a:r>
              <a:rPr sz="3000" spc="-90" dirty="0">
                <a:solidFill>
                  <a:srgbClr val="202020"/>
                </a:solidFill>
              </a:rPr>
              <a:t> </a:t>
            </a:r>
            <a:r>
              <a:rPr sz="3000" spc="-20" dirty="0">
                <a:solidFill>
                  <a:srgbClr val="202020"/>
                </a:solidFill>
              </a:rPr>
              <a:t>SOP:</a:t>
            </a:r>
            <a:endParaRPr sz="3000"/>
          </a:p>
          <a:p>
            <a:pPr algn="ctr">
              <a:lnSpc>
                <a:spcPts val="3450"/>
              </a:lnSpc>
            </a:pPr>
            <a:r>
              <a:rPr sz="3000" b="0" dirty="0">
                <a:solidFill>
                  <a:srgbClr val="202020"/>
                </a:solidFill>
                <a:latin typeface="Calibri"/>
                <a:cs typeface="Calibri"/>
              </a:rPr>
              <a:t>[NAME</a:t>
            </a:r>
            <a:r>
              <a:rPr sz="3000" b="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3000" b="0" dirty="0">
                <a:solidFill>
                  <a:srgbClr val="202020"/>
                </a:solidFill>
                <a:latin typeface="Calibri"/>
                <a:cs typeface="Calibri"/>
              </a:rPr>
              <a:t>and</a:t>
            </a:r>
            <a:r>
              <a:rPr sz="3000" b="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3000" b="0" spc="-10" dirty="0">
                <a:solidFill>
                  <a:srgbClr val="202020"/>
                </a:solidFill>
                <a:latin typeface="Calibri"/>
                <a:cs typeface="Calibri"/>
              </a:rPr>
              <a:t>LOCATION]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19180" y="3029422"/>
            <a:ext cx="5606415" cy="303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ts val="3450"/>
              </a:lnSpc>
              <a:spcBef>
                <a:spcPts val="100"/>
              </a:spcBef>
            </a:pPr>
            <a:r>
              <a:rPr sz="3000" b="1" dirty="0">
                <a:solidFill>
                  <a:srgbClr val="202020"/>
                </a:solidFill>
                <a:latin typeface="Calibri"/>
                <a:cs typeface="Calibri"/>
              </a:rPr>
              <a:t>Insider</a:t>
            </a:r>
            <a:r>
              <a:rPr sz="3000" b="1" spc="-11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202020"/>
                </a:solidFill>
                <a:latin typeface="Calibri"/>
                <a:cs typeface="Calibri"/>
              </a:rPr>
              <a:t>Threat</a:t>
            </a:r>
            <a:r>
              <a:rPr sz="3000" b="1" spc="-114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202020"/>
                </a:solidFill>
                <a:latin typeface="Calibri"/>
                <a:cs typeface="Calibri"/>
              </a:rPr>
              <a:t>Reporting</a:t>
            </a:r>
            <a:r>
              <a:rPr sz="3000" b="1" spc="-1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3000" b="1" spc="-20" dirty="0">
                <a:solidFill>
                  <a:srgbClr val="202020"/>
                </a:solidFill>
                <a:latin typeface="Calibri"/>
                <a:cs typeface="Calibri"/>
              </a:rPr>
              <a:t>POC:</a:t>
            </a:r>
            <a:endParaRPr sz="3000">
              <a:latin typeface="Calibri"/>
              <a:cs typeface="Calibri"/>
            </a:endParaRPr>
          </a:p>
          <a:p>
            <a:pPr marL="1270" algn="ctr">
              <a:lnSpc>
                <a:spcPts val="3450"/>
              </a:lnSpc>
            </a:pPr>
            <a:r>
              <a:rPr sz="3000" dirty="0">
                <a:solidFill>
                  <a:srgbClr val="202020"/>
                </a:solidFill>
                <a:latin typeface="Calibri"/>
                <a:cs typeface="Calibri"/>
              </a:rPr>
              <a:t>[NAME</a:t>
            </a:r>
            <a:r>
              <a:rPr sz="3000" spc="-6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202020"/>
                </a:solidFill>
                <a:latin typeface="Calibri"/>
                <a:cs typeface="Calibri"/>
              </a:rPr>
              <a:t>and</a:t>
            </a:r>
            <a:r>
              <a:rPr sz="3000" spc="-7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3000" spc="-40" dirty="0">
                <a:solidFill>
                  <a:srgbClr val="202020"/>
                </a:solidFill>
                <a:latin typeface="Calibri"/>
                <a:cs typeface="Calibri"/>
              </a:rPr>
              <a:t>CONTACT</a:t>
            </a:r>
            <a:r>
              <a:rPr sz="3000" spc="-6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02020"/>
                </a:solidFill>
                <a:latin typeface="Calibri"/>
                <a:cs typeface="Calibri"/>
              </a:rPr>
              <a:t>INFO]</a:t>
            </a:r>
            <a:endParaRPr sz="3000">
              <a:latin typeface="Calibri"/>
              <a:cs typeface="Calibri"/>
            </a:endParaRPr>
          </a:p>
          <a:p>
            <a:pPr marL="635" algn="ctr">
              <a:lnSpc>
                <a:spcPts val="3450"/>
              </a:lnSpc>
              <a:spcBef>
                <a:spcPts val="1500"/>
              </a:spcBef>
            </a:pPr>
            <a:r>
              <a:rPr sz="3000" b="1" dirty="0">
                <a:solidFill>
                  <a:srgbClr val="202020"/>
                </a:solidFill>
                <a:latin typeface="Calibri"/>
                <a:cs typeface="Calibri"/>
              </a:rPr>
              <a:t>Security</a:t>
            </a:r>
            <a:r>
              <a:rPr sz="3000" b="1" spc="-5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3000" b="1" spc="-20" dirty="0">
                <a:solidFill>
                  <a:srgbClr val="202020"/>
                </a:solidFill>
                <a:latin typeface="Calibri"/>
                <a:cs typeface="Calibri"/>
              </a:rPr>
              <a:t>POC:</a:t>
            </a:r>
            <a:endParaRPr sz="3000">
              <a:latin typeface="Calibri"/>
              <a:cs typeface="Calibri"/>
            </a:endParaRPr>
          </a:p>
          <a:p>
            <a:pPr marL="1270" algn="ctr">
              <a:lnSpc>
                <a:spcPts val="3450"/>
              </a:lnSpc>
            </a:pPr>
            <a:r>
              <a:rPr sz="3000" dirty="0">
                <a:solidFill>
                  <a:srgbClr val="202020"/>
                </a:solidFill>
                <a:latin typeface="Calibri"/>
                <a:cs typeface="Calibri"/>
              </a:rPr>
              <a:t>[NAME</a:t>
            </a:r>
            <a:r>
              <a:rPr sz="3000" spc="-6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202020"/>
                </a:solidFill>
                <a:latin typeface="Calibri"/>
                <a:cs typeface="Calibri"/>
              </a:rPr>
              <a:t>and</a:t>
            </a:r>
            <a:r>
              <a:rPr sz="3000" spc="-7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3000" spc="-40" dirty="0">
                <a:solidFill>
                  <a:srgbClr val="202020"/>
                </a:solidFill>
                <a:latin typeface="Calibri"/>
                <a:cs typeface="Calibri"/>
              </a:rPr>
              <a:t>CONTACT</a:t>
            </a:r>
            <a:r>
              <a:rPr sz="3000" spc="-6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02020"/>
                </a:solidFill>
                <a:latin typeface="Calibri"/>
                <a:cs typeface="Calibri"/>
              </a:rPr>
              <a:t>INFO]</a:t>
            </a:r>
            <a:endParaRPr sz="3000">
              <a:latin typeface="Calibri"/>
              <a:cs typeface="Calibri"/>
            </a:endParaRPr>
          </a:p>
          <a:p>
            <a:pPr algn="ctr">
              <a:lnSpc>
                <a:spcPts val="3450"/>
              </a:lnSpc>
              <a:spcBef>
                <a:spcPts val="1500"/>
              </a:spcBef>
            </a:pPr>
            <a:r>
              <a:rPr sz="3000" b="1" spc="-20" dirty="0">
                <a:solidFill>
                  <a:srgbClr val="202020"/>
                </a:solidFill>
                <a:latin typeface="Calibri"/>
                <a:cs typeface="Calibri"/>
              </a:rPr>
              <a:t>Counterintelligence</a:t>
            </a:r>
            <a:r>
              <a:rPr sz="3000" b="1" spc="-6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202020"/>
                </a:solidFill>
                <a:latin typeface="Calibri"/>
                <a:cs typeface="Calibri"/>
              </a:rPr>
              <a:t>Reporting</a:t>
            </a:r>
            <a:r>
              <a:rPr sz="3000" b="1" spc="-7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3000" b="1" spc="-20" dirty="0">
                <a:solidFill>
                  <a:srgbClr val="202020"/>
                </a:solidFill>
                <a:latin typeface="Calibri"/>
                <a:cs typeface="Calibri"/>
              </a:rPr>
              <a:t>POC:</a:t>
            </a:r>
            <a:endParaRPr sz="3000">
              <a:latin typeface="Calibri"/>
              <a:cs typeface="Calibri"/>
            </a:endParaRPr>
          </a:p>
          <a:p>
            <a:pPr marL="1270" algn="ctr">
              <a:lnSpc>
                <a:spcPts val="3450"/>
              </a:lnSpc>
            </a:pPr>
            <a:r>
              <a:rPr sz="3000" dirty="0">
                <a:solidFill>
                  <a:srgbClr val="202020"/>
                </a:solidFill>
                <a:latin typeface="Calibri"/>
                <a:cs typeface="Calibri"/>
              </a:rPr>
              <a:t>[NAME</a:t>
            </a:r>
            <a:r>
              <a:rPr sz="3000" spc="-6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3000" dirty="0">
                <a:solidFill>
                  <a:srgbClr val="202020"/>
                </a:solidFill>
                <a:latin typeface="Calibri"/>
                <a:cs typeface="Calibri"/>
              </a:rPr>
              <a:t>and</a:t>
            </a:r>
            <a:r>
              <a:rPr sz="3000" spc="-7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3000" spc="-40" dirty="0">
                <a:solidFill>
                  <a:srgbClr val="202020"/>
                </a:solidFill>
                <a:latin typeface="Calibri"/>
                <a:cs typeface="Calibri"/>
              </a:rPr>
              <a:t>CONTACT</a:t>
            </a:r>
            <a:r>
              <a:rPr sz="3000" spc="-6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3000" spc="-10" dirty="0">
                <a:solidFill>
                  <a:srgbClr val="202020"/>
                </a:solidFill>
                <a:latin typeface="Calibri"/>
                <a:cs typeface="Calibri"/>
              </a:rPr>
              <a:t>INFO]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0"/>
            <a:ext cx="12179807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8239" y="181278"/>
            <a:ext cx="579945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INSIDER</a:t>
            </a:r>
            <a:r>
              <a:rPr sz="1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THREAT</a:t>
            </a:r>
            <a:r>
              <a:rPr sz="1400" b="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AWARENESS</a:t>
            </a:r>
            <a:r>
              <a:rPr sz="1400" b="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BRIEFING</a:t>
            </a:r>
            <a:r>
              <a:rPr sz="1400" b="0" spc="28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|</a:t>
            </a:r>
            <a:r>
              <a:rPr sz="1400" b="0" spc="28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ORGANIZATION-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SPECIFIC</a:t>
            </a:r>
            <a:r>
              <a:rPr sz="1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REPORTING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23968" y="1976772"/>
            <a:ext cx="572643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70" dirty="0">
                <a:solidFill>
                  <a:srgbClr val="2A79AC"/>
                </a:solidFill>
              </a:rPr>
              <a:t>You</a:t>
            </a:r>
            <a:r>
              <a:rPr sz="4000" spc="-90" dirty="0">
                <a:solidFill>
                  <a:srgbClr val="2A79AC"/>
                </a:solidFill>
              </a:rPr>
              <a:t> </a:t>
            </a:r>
            <a:r>
              <a:rPr sz="4000" dirty="0">
                <a:solidFill>
                  <a:srgbClr val="2A79AC"/>
                </a:solidFill>
              </a:rPr>
              <a:t>should</a:t>
            </a:r>
            <a:r>
              <a:rPr sz="4000" spc="-75" dirty="0">
                <a:solidFill>
                  <a:srgbClr val="2A79AC"/>
                </a:solidFill>
              </a:rPr>
              <a:t> </a:t>
            </a:r>
            <a:r>
              <a:rPr sz="4000" dirty="0">
                <a:solidFill>
                  <a:srgbClr val="2A79AC"/>
                </a:solidFill>
              </a:rPr>
              <a:t>now</a:t>
            </a:r>
            <a:r>
              <a:rPr sz="4000" spc="-90" dirty="0">
                <a:solidFill>
                  <a:srgbClr val="2A79AC"/>
                </a:solidFill>
              </a:rPr>
              <a:t> </a:t>
            </a:r>
            <a:r>
              <a:rPr sz="4000" dirty="0">
                <a:solidFill>
                  <a:srgbClr val="2A79AC"/>
                </a:solidFill>
              </a:rPr>
              <a:t>be</a:t>
            </a:r>
            <a:r>
              <a:rPr sz="4000" spc="-85" dirty="0">
                <a:solidFill>
                  <a:srgbClr val="2A79AC"/>
                </a:solidFill>
              </a:rPr>
              <a:t> </a:t>
            </a:r>
            <a:r>
              <a:rPr sz="4000" dirty="0">
                <a:solidFill>
                  <a:srgbClr val="2A79AC"/>
                </a:solidFill>
              </a:rPr>
              <a:t>able</a:t>
            </a:r>
            <a:r>
              <a:rPr sz="4000" spc="-75" dirty="0">
                <a:solidFill>
                  <a:srgbClr val="2A79AC"/>
                </a:solidFill>
              </a:rPr>
              <a:t> </a:t>
            </a:r>
            <a:r>
              <a:rPr sz="4000" spc="-25" dirty="0">
                <a:solidFill>
                  <a:srgbClr val="2A79AC"/>
                </a:solidFill>
              </a:rPr>
              <a:t>to: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2739970" y="2741058"/>
            <a:ext cx="6892290" cy="338836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631190" marR="5080" indent="-619125">
              <a:lnSpc>
                <a:spcPts val="2600"/>
              </a:lnSpc>
              <a:spcBef>
                <a:spcPts val="420"/>
              </a:spcBef>
              <a:buClr>
                <a:srgbClr val="F3CF1C"/>
              </a:buClr>
              <a:buSzPct val="200000"/>
              <a:buFont typeface="Wingdings"/>
              <a:buChar char=""/>
              <a:tabLst>
                <a:tab pos="631190" algn="l"/>
              </a:tabLst>
            </a:pPr>
            <a:r>
              <a:rPr sz="2400" b="1" dirty="0">
                <a:solidFill>
                  <a:srgbClr val="202020"/>
                </a:solidFill>
                <a:latin typeface="Calibri"/>
                <a:cs typeface="Calibri"/>
              </a:rPr>
              <a:t>Explain</a:t>
            </a:r>
            <a:r>
              <a:rPr sz="2400" b="1" spc="-6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2020"/>
                </a:solidFill>
                <a:latin typeface="Calibri"/>
                <a:cs typeface="Calibri"/>
              </a:rPr>
              <a:t>the</a:t>
            </a:r>
            <a:r>
              <a:rPr sz="2400" b="1" spc="-5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2020"/>
                </a:solidFill>
                <a:latin typeface="Calibri"/>
                <a:cs typeface="Calibri"/>
              </a:rPr>
              <a:t>importance</a:t>
            </a:r>
            <a:r>
              <a:rPr sz="2400" b="1" spc="-5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of</a:t>
            </a:r>
            <a:r>
              <a:rPr sz="2400" spc="-6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detecting</a:t>
            </a:r>
            <a:r>
              <a:rPr sz="2400" spc="-7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and</a:t>
            </a:r>
            <a:r>
              <a:rPr sz="2400" spc="-6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reporting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potential</a:t>
            </a:r>
            <a:r>
              <a:rPr sz="2400" spc="-10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insider</a:t>
            </a:r>
            <a:r>
              <a:rPr sz="2400" spc="-8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threats</a:t>
            </a:r>
            <a:endParaRPr sz="2400">
              <a:latin typeface="Calibri"/>
              <a:cs typeface="Calibri"/>
            </a:endParaRPr>
          </a:p>
          <a:p>
            <a:pPr marL="631190" marR="207645" indent="-619125">
              <a:lnSpc>
                <a:spcPts val="2600"/>
              </a:lnSpc>
              <a:spcBef>
                <a:spcPts val="1800"/>
              </a:spcBef>
              <a:buClr>
                <a:srgbClr val="F3CF1C"/>
              </a:buClr>
              <a:buSzPct val="200000"/>
              <a:buFont typeface="Wingdings"/>
              <a:buChar char=""/>
              <a:tabLst>
                <a:tab pos="631190" algn="l"/>
              </a:tabLst>
            </a:pPr>
            <a:r>
              <a:rPr sz="2400" b="1" dirty="0">
                <a:solidFill>
                  <a:srgbClr val="202020"/>
                </a:solidFill>
                <a:latin typeface="Calibri"/>
                <a:cs typeface="Calibri"/>
              </a:rPr>
              <a:t>Identify</a:t>
            </a:r>
            <a:r>
              <a:rPr sz="2400" b="1" spc="-8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02020"/>
                </a:solidFill>
                <a:latin typeface="Calibri"/>
                <a:cs typeface="Calibri"/>
              </a:rPr>
              <a:t>indicators</a:t>
            </a:r>
            <a:r>
              <a:rPr sz="2400" b="1" spc="-6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of</a:t>
            </a:r>
            <a:r>
              <a:rPr sz="2400" spc="-8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insider</a:t>
            </a:r>
            <a:r>
              <a:rPr sz="2400" spc="-7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threat</a:t>
            </a:r>
            <a:r>
              <a:rPr sz="2400" spc="-7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behavior</a:t>
            </a:r>
            <a:r>
              <a:rPr sz="2400" spc="-7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202020"/>
                </a:solidFill>
                <a:latin typeface="Calibri"/>
                <a:cs typeface="Calibri"/>
              </a:rPr>
              <a:t>and 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procedures</a:t>
            </a:r>
            <a:r>
              <a:rPr sz="24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to</a:t>
            </a:r>
            <a:r>
              <a:rPr sz="2400" spc="-6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report</a:t>
            </a:r>
            <a:r>
              <a:rPr sz="24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such</a:t>
            </a:r>
            <a:r>
              <a:rPr sz="2400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behavior</a:t>
            </a:r>
            <a:endParaRPr sz="2400">
              <a:latin typeface="Calibri"/>
              <a:cs typeface="Calibri"/>
            </a:endParaRPr>
          </a:p>
          <a:p>
            <a:pPr marL="631190" marR="180975" indent="-619125">
              <a:lnSpc>
                <a:spcPts val="2600"/>
              </a:lnSpc>
              <a:spcBef>
                <a:spcPts val="1795"/>
              </a:spcBef>
              <a:buClr>
                <a:srgbClr val="F3CF1C"/>
              </a:buClr>
              <a:buSzPct val="200000"/>
              <a:buFont typeface="Wingdings"/>
              <a:buChar char=""/>
              <a:tabLst>
                <a:tab pos="631190" algn="l"/>
              </a:tabLst>
            </a:pPr>
            <a:r>
              <a:rPr sz="2400" b="1" dirty="0">
                <a:solidFill>
                  <a:srgbClr val="202020"/>
                </a:solidFill>
                <a:latin typeface="Calibri"/>
                <a:cs typeface="Calibri"/>
              </a:rPr>
              <a:t>Describe</a:t>
            </a:r>
            <a:r>
              <a:rPr sz="2400" b="1" spc="-6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02020"/>
                </a:solidFill>
                <a:latin typeface="Calibri"/>
                <a:cs typeface="Calibri"/>
              </a:rPr>
              <a:t>methodologies</a:t>
            </a:r>
            <a:r>
              <a:rPr sz="2400" b="1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of</a:t>
            </a:r>
            <a:r>
              <a:rPr sz="2400" spc="-6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adversaries</a:t>
            </a:r>
            <a:r>
              <a:rPr sz="2400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to</a:t>
            </a:r>
            <a:r>
              <a:rPr sz="2400" spc="-7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recruit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trusted</a:t>
            </a:r>
            <a:r>
              <a:rPr sz="2400" spc="-8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insiders</a:t>
            </a:r>
            <a:r>
              <a:rPr sz="2400" spc="-7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and</a:t>
            </a:r>
            <a:r>
              <a:rPr sz="2400" spc="-8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collect</a:t>
            </a:r>
            <a:r>
              <a:rPr sz="2400" spc="-9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classified</a:t>
            </a:r>
            <a:r>
              <a:rPr sz="2400" spc="-8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information</a:t>
            </a:r>
            <a:endParaRPr sz="2400">
              <a:latin typeface="Calibri"/>
              <a:cs typeface="Calibri"/>
            </a:endParaRPr>
          </a:p>
          <a:p>
            <a:pPr marL="631190" marR="737870" indent="-619125">
              <a:lnSpc>
                <a:spcPts val="2600"/>
              </a:lnSpc>
              <a:spcBef>
                <a:spcPts val="1805"/>
              </a:spcBef>
              <a:buClr>
                <a:srgbClr val="F3CF1C"/>
              </a:buClr>
              <a:buSzPct val="200000"/>
              <a:buFont typeface="Wingdings"/>
              <a:buChar char=""/>
              <a:tabLst>
                <a:tab pos="631190" algn="l"/>
              </a:tabLst>
            </a:pPr>
            <a:r>
              <a:rPr sz="2400" b="1" spc="-10" dirty="0">
                <a:solidFill>
                  <a:srgbClr val="202020"/>
                </a:solidFill>
                <a:latin typeface="Calibri"/>
                <a:cs typeface="Calibri"/>
              </a:rPr>
              <a:t>Understand</a:t>
            </a:r>
            <a:r>
              <a:rPr sz="2400" b="1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counterintelligence</a:t>
            </a:r>
            <a:r>
              <a:rPr sz="2400" spc="-5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and</a:t>
            </a:r>
            <a:r>
              <a:rPr sz="24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security </a:t>
            </a:r>
            <a:r>
              <a:rPr sz="2400" dirty="0">
                <a:solidFill>
                  <a:srgbClr val="202020"/>
                </a:solidFill>
                <a:latin typeface="Calibri"/>
                <a:cs typeface="Calibri"/>
              </a:rPr>
              <a:t>reporting</a:t>
            </a:r>
            <a:r>
              <a:rPr sz="2400" spc="-8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202020"/>
                </a:solidFill>
                <a:latin typeface="Calibri"/>
                <a:cs typeface="Calibri"/>
              </a:rPr>
              <a:t>requirements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0"/>
            <a:ext cx="12179807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8239" y="181278"/>
            <a:ext cx="392112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0" dirty="0">
                <a:solidFill>
                  <a:srgbClr val="061F37"/>
                </a:solidFill>
                <a:latin typeface="Calibri Light"/>
                <a:cs typeface="Calibri Light"/>
              </a:rPr>
              <a:t>INSIDER</a:t>
            </a:r>
            <a:r>
              <a:rPr sz="1400" b="0" spc="-20" dirty="0">
                <a:solidFill>
                  <a:srgbClr val="061F37"/>
                </a:solidFill>
                <a:latin typeface="Calibri Light"/>
                <a:cs typeface="Calibri Light"/>
              </a:rPr>
              <a:t> THREAT AWARENESS</a:t>
            </a:r>
            <a:r>
              <a:rPr sz="1400" b="0" spc="5" dirty="0">
                <a:solidFill>
                  <a:srgbClr val="061F37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061F37"/>
                </a:solidFill>
                <a:latin typeface="Calibri Light"/>
                <a:cs typeface="Calibri Light"/>
              </a:rPr>
              <a:t>BRIEFING</a:t>
            </a:r>
            <a:r>
              <a:rPr sz="1400" b="0" spc="270" dirty="0">
                <a:solidFill>
                  <a:srgbClr val="061F37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061F37"/>
                </a:solidFill>
                <a:latin typeface="Calibri Light"/>
                <a:cs typeface="Calibri Light"/>
              </a:rPr>
              <a:t>|</a:t>
            </a:r>
            <a:r>
              <a:rPr sz="1400" b="0" spc="270" dirty="0">
                <a:solidFill>
                  <a:srgbClr val="061F37"/>
                </a:solidFill>
                <a:latin typeface="Calibri Light"/>
                <a:cs typeface="Calibri Light"/>
              </a:rPr>
              <a:t> </a:t>
            </a:r>
            <a:r>
              <a:rPr sz="1400" b="1" spc="-10" dirty="0">
                <a:solidFill>
                  <a:srgbClr val="061F37"/>
                </a:solidFill>
                <a:latin typeface="Calibri"/>
                <a:cs typeface="Calibri"/>
              </a:rPr>
              <a:t>DEFINITION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2692" y="996497"/>
            <a:ext cx="2524760" cy="197612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marR="5080">
              <a:lnSpc>
                <a:spcPts val="4800"/>
              </a:lnSpc>
              <a:spcBef>
                <a:spcPts val="1060"/>
              </a:spcBef>
            </a:pPr>
            <a:r>
              <a:rPr sz="4800" dirty="0">
                <a:solidFill>
                  <a:srgbClr val="2A79AC"/>
                </a:solidFill>
              </a:rPr>
              <a:t>What</a:t>
            </a:r>
            <a:r>
              <a:rPr sz="4800" spc="-75" dirty="0">
                <a:solidFill>
                  <a:srgbClr val="2A79AC"/>
                </a:solidFill>
              </a:rPr>
              <a:t> </a:t>
            </a:r>
            <a:r>
              <a:rPr sz="4800" spc="-25" dirty="0">
                <a:solidFill>
                  <a:srgbClr val="2A79AC"/>
                </a:solidFill>
              </a:rPr>
              <a:t>is </a:t>
            </a:r>
            <a:r>
              <a:rPr sz="4800" dirty="0">
                <a:solidFill>
                  <a:srgbClr val="2A79AC"/>
                </a:solidFill>
              </a:rPr>
              <a:t>an</a:t>
            </a:r>
            <a:r>
              <a:rPr sz="4800" spc="-50" dirty="0">
                <a:solidFill>
                  <a:srgbClr val="2A79AC"/>
                </a:solidFill>
              </a:rPr>
              <a:t> </a:t>
            </a:r>
            <a:r>
              <a:rPr sz="4800" spc="-10" dirty="0">
                <a:solidFill>
                  <a:srgbClr val="2A79AC"/>
                </a:solidFill>
              </a:rPr>
              <a:t>Insider Threat?</a:t>
            </a:r>
            <a:endParaRPr sz="4800"/>
          </a:p>
        </p:txBody>
      </p:sp>
      <p:sp>
        <p:nvSpPr>
          <p:cNvPr id="5" name="object 5"/>
          <p:cNvSpPr txBox="1"/>
          <p:nvPr/>
        </p:nvSpPr>
        <p:spPr>
          <a:xfrm>
            <a:off x="3666597" y="1132895"/>
            <a:ext cx="6214110" cy="2311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The</a:t>
            </a:r>
            <a:r>
              <a:rPr sz="20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threat</a:t>
            </a:r>
            <a:r>
              <a:rPr sz="20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an</a:t>
            </a:r>
            <a:r>
              <a:rPr sz="20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02020"/>
                </a:solidFill>
                <a:latin typeface="Calibri"/>
                <a:cs typeface="Calibri"/>
              </a:rPr>
              <a:t>insider</a:t>
            </a:r>
            <a:r>
              <a:rPr sz="2000" b="1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will</a:t>
            </a:r>
            <a:r>
              <a:rPr sz="20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use</a:t>
            </a:r>
            <a:r>
              <a:rPr sz="20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her</a:t>
            </a:r>
            <a:r>
              <a:rPr sz="20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or</a:t>
            </a:r>
            <a:r>
              <a:rPr sz="20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his</a:t>
            </a:r>
            <a:r>
              <a:rPr sz="20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02020"/>
                </a:solidFill>
                <a:latin typeface="Calibri"/>
                <a:cs typeface="Calibri"/>
              </a:rPr>
              <a:t>authorized</a:t>
            </a:r>
            <a:r>
              <a:rPr sz="20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02020"/>
                </a:solidFill>
                <a:latin typeface="Calibri"/>
                <a:cs typeface="Calibri"/>
              </a:rPr>
              <a:t>access </a:t>
            </a:r>
            <a:r>
              <a:rPr sz="2000" b="1" dirty="0">
                <a:solidFill>
                  <a:srgbClr val="202020"/>
                </a:solidFill>
                <a:latin typeface="Calibri"/>
                <a:cs typeface="Calibri"/>
              </a:rPr>
              <a:t>wittingly</a:t>
            </a:r>
            <a:r>
              <a:rPr sz="2000" b="1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or</a:t>
            </a:r>
            <a:r>
              <a:rPr sz="20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202020"/>
                </a:solidFill>
                <a:latin typeface="Calibri"/>
                <a:cs typeface="Calibri"/>
              </a:rPr>
              <a:t>unwittingly</a:t>
            </a:r>
            <a:r>
              <a:rPr sz="2000" spc="-10" dirty="0">
                <a:solidFill>
                  <a:srgbClr val="202020"/>
                </a:solidFill>
                <a:latin typeface="Calibri"/>
                <a:cs typeface="Calibri"/>
              </a:rPr>
              <a:t>,</a:t>
            </a:r>
            <a:r>
              <a:rPr sz="20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to</a:t>
            </a:r>
            <a:r>
              <a:rPr sz="20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02020"/>
                </a:solidFill>
                <a:latin typeface="Calibri"/>
                <a:cs typeface="Calibri"/>
              </a:rPr>
              <a:t>do</a:t>
            </a:r>
            <a:r>
              <a:rPr sz="2000" b="1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202020"/>
                </a:solidFill>
                <a:latin typeface="Calibri"/>
                <a:cs typeface="Calibri"/>
              </a:rPr>
              <a:t>harm</a:t>
            </a:r>
            <a:r>
              <a:rPr sz="2000" b="1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to</a:t>
            </a:r>
            <a:r>
              <a:rPr sz="20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the</a:t>
            </a:r>
            <a:r>
              <a:rPr sz="20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national</a:t>
            </a:r>
            <a:r>
              <a:rPr sz="20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02020"/>
                </a:solidFill>
                <a:latin typeface="Calibri"/>
                <a:cs typeface="Calibri"/>
              </a:rPr>
              <a:t>security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of</a:t>
            </a:r>
            <a:r>
              <a:rPr sz="2000" spc="-6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the</a:t>
            </a:r>
            <a:r>
              <a:rPr sz="20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United</a:t>
            </a:r>
            <a:r>
              <a:rPr sz="20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States,</a:t>
            </a:r>
            <a:r>
              <a:rPr sz="20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their</a:t>
            </a:r>
            <a:r>
              <a:rPr sz="20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02020"/>
                </a:solidFill>
                <a:latin typeface="Calibri"/>
                <a:cs typeface="Calibri"/>
              </a:rPr>
              <a:t>organization,</a:t>
            </a:r>
            <a:r>
              <a:rPr sz="2000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or</a:t>
            </a:r>
            <a:r>
              <a:rPr sz="2000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02020"/>
                </a:solidFill>
                <a:latin typeface="Calibri"/>
                <a:cs typeface="Calibri"/>
              </a:rPr>
              <a:t>themselves.</a:t>
            </a:r>
            <a:endParaRPr sz="2000">
              <a:latin typeface="Calibri"/>
              <a:cs typeface="Calibri"/>
            </a:endParaRPr>
          </a:p>
          <a:p>
            <a:pPr marL="12700" marR="563880">
              <a:lnSpc>
                <a:spcPct val="100000"/>
              </a:lnSpc>
              <a:spcBef>
                <a:spcPts val="1200"/>
              </a:spcBef>
            </a:pP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This</a:t>
            </a:r>
            <a:r>
              <a:rPr sz="2000" spc="-5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can</a:t>
            </a:r>
            <a:r>
              <a:rPr sz="2000" spc="-6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include</a:t>
            </a:r>
            <a:r>
              <a:rPr sz="20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damage</a:t>
            </a:r>
            <a:r>
              <a:rPr sz="2000" spc="-6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through</a:t>
            </a:r>
            <a:r>
              <a:rPr sz="2000" spc="-7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02020"/>
                </a:solidFill>
                <a:latin typeface="Calibri"/>
                <a:cs typeface="Calibri"/>
              </a:rPr>
              <a:t>espionage, workplace/kinetic</a:t>
            </a:r>
            <a:r>
              <a:rPr sz="20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violence,</a:t>
            </a:r>
            <a:r>
              <a:rPr sz="20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02020"/>
                </a:solidFill>
                <a:latin typeface="Calibri"/>
                <a:cs typeface="Calibri"/>
              </a:rPr>
              <a:t>unauthorized</a:t>
            </a:r>
            <a:r>
              <a:rPr sz="20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disclosure</a:t>
            </a:r>
            <a:r>
              <a:rPr sz="20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02020"/>
                </a:solidFill>
                <a:latin typeface="Calibri"/>
                <a:cs typeface="Calibri"/>
              </a:rPr>
              <a:t>of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national</a:t>
            </a:r>
            <a:r>
              <a:rPr sz="20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security</a:t>
            </a:r>
            <a:r>
              <a:rPr sz="20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02020"/>
                </a:solidFill>
                <a:latin typeface="Calibri"/>
                <a:cs typeface="Calibri"/>
              </a:rPr>
              <a:t>information,</a:t>
            </a:r>
            <a:r>
              <a:rPr sz="20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or</a:t>
            </a:r>
            <a:r>
              <a:rPr sz="2000" spc="-5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through</a:t>
            </a:r>
            <a:r>
              <a:rPr sz="2000" spc="-6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the</a:t>
            </a:r>
            <a:r>
              <a:rPr sz="20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loss</a:t>
            </a:r>
            <a:r>
              <a:rPr sz="20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202020"/>
                </a:solidFill>
                <a:latin typeface="Calibri"/>
                <a:cs typeface="Calibri"/>
              </a:rPr>
              <a:t>or </a:t>
            </a:r>
            <a:r>
              <a:rPr sz="2000" spc="-10" dirty="0">
                <a:solidFill>
                  <a:srgbClr val="202020"/>
                </a:solidFill>
                <a:latin typeface="Calibri"/>
                <a:cs typeface="Calibri"/>
              </a:rPr>
              <a:t>degradation</a:t>
            </a:r>
            <a:r>
              <a:rPr sz="20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of</a:t>
            </a:r>
            <a:r>
              <a:rPr sz="20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02020"/>
                </a:solidFill>
                <a:latin typeface="Calibri"/>
                <a:cs typeface="Calibri"/>
              </a:rPr>
              <a:t>departmental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02020"/>
                </a:solidFill>
                <a:latin typeface="Calibri"/>
                <a:cs typeface="Calibri"/>
              </a:rPr>
              <a:t>resources</a:t>
            </a:r>
            <a:r>
              <a:rPr sz="2000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202020"/>
                </a:solidFill>
                <a:latin typeface="Calibri"/>
                <a:cs typeface="Calibri"/>
              </a:rPr>
              <a:t>or</a:t>
            </a:r>
            <a:r>
              <a:rPr sz="20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202020"/>
                </a:solidFill>
                <a:latin typeface="Calibri"/>
                <a:cs typeface="Calibri"/>
              </a:rPr>
              <a:t>capabilities.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0"/>
            <a:ext cx="12179807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8239" y="181278"/>
            <a:ext cx="427291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0" dirty="0">
                <a:solidFill>
                  <a:srgbClr val="061F37"/>
                </a:solidFill>
                <a:latin typeface="Calibri Light"/>
                <a:cs typeface="Calibri Light"/>
              </a:rPr>
              <a:t>INSIDER</a:t>
            </a:r>
            <a:r>
              <a:rPr sz="1400" b="0" spc="-20" dirty="0">
                <a:solidFill>
                  <a:srgbClr val="061F37"/>
                </a:solidFill>
                <a:latin typeface="Calibri Light"/>
                <a:cs typeface="Calibri Light"/>
              </a:rPr>
              <a:t> THREAT AWARENESS</a:t>
            </a:r>
            <a:r>
              <a:rPr sz="1400" b="0" spc="5" dirty="0">
                <a:solidFill>
                  <a:srgbClr val="061F37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061F37"/>
                </a:solidFill>
                <a:latin typeface="Calibri Light"/>
                <a:cs typeface="Calibri Light"/>
              </a:rPr>
              <a:t>BRIEFING</a:t>
            </a:r>
            <a:r>
              <a:rPr sz="1400" b="0" spc="270" dirty="0">
                <a:solidFill>
                  <a:srgbClr val="061F37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061F37"/>
                </a:solidFill>
                <a:latin typeface="Calibri Light"/>
                <a:cs typeface="Calibri Light"/>
              </a:rPr>
              <a:t>|</a:t>
            </a:r>
            <a:r>
              <a:rPr sz="1400" b="0" spc="270" dirty="0">
                <a:solidFill>
                  <a:srgbClr val="061F37"/>
                </a:solidFill>
                <a:latin typeface="Calibri Light"/>
                <a:cs typeface="Calibri Light"/>
              </a:rPr>
              <a:t> </a:t>
            </a:r>
            <a:r>
              <a:rPr sz="1400" b="1" spc="-10" dirty="0">
                <a:solidFill>
                  <a:srgbClr val="061F37"/>
                </a:solidFill>
                <a:latin typeface="Calibri"/>
                <a:cs typeface="Calibri"/>
              </a:rPr>
              <a:t>MANIFESTATION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1671" y="2429446"/>
            <a:ext cx="2887345" cy="103124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>
              <a:lnSpc>
                <a:spcPts val="3600"/>
              </a:lnSpc>
              <a:spcBef>
                <a:spcPts val="820"/>
              </a:spcBef>
            </a:pPr>
            <a:r>
              <a:rPr sz="3600" dirty="0">
                <a:solidFill>
                  <a:srgbClr val="2A79AC"/>
                </a:solidFill>
              </a:rPr>
              <a:t>How</a:t>
            </a:r>
            <a:r>
              <a:rPr sz="3600" spc="-75" dirty="0">
                <a:solidFill>
                  <a:srgbClr val="2A79AC"/>
                </a:solidFill>
              </a:rPr>
              <a:t> </a:t>
            </a:r>
            <a:r>
              <a:rPr sz="3600" dirty="0">
                <a:solidFill>
                  <a:srgbClr val="2A79AC"/>
                </a:solidFill>
              </a:rPr>
              <a:t>does</a:t>
            </a:r>
            <a:r>
              <a:rPr sz="3600" spc="-70" dirty="0">
                <a:solidFill>
                  <a:srgbClr val="2A79AC"/>
                </a:solidFill>
              </a:rPr>
              <a:t> </a:t>
            </a:r>
            <a:r>
              <a:rPr sz="3600" spc="-25" dirty="0">
                <a:solidFill>
                  <a:srgbClr val="2A79AC"/>
                </a:solidFill>
              </a:rPr>
              <a:t>the </a:t>
            </a:r>
            <a:r>
              <a:rPr sz="3600" dirty="0">
                <a:solidFill>
                  <a:srgbClr val="2A79AC"/>
                </a:solidFill>
              </a:rPr>
              <a:t>damage</a:t>
            </a:r>
            <a:r>
              <a:rPr sz="3600" spc="-120" dirty="0">
                <a:solidFill>
                  <a:srgbClr val="2A79AC"/>
                </a:solidFill>
              </a:rPr>
              <a:t> </a:t>
            </a:r>
            <a:r>
              <a:rPr sz="3600" spc="-10" dirty="0">
                <a:solidFill>
                  <a:srgbClr val="2A79AC"/>
                </a:solidFill>
              </a:rPr>
              <a:t>occur?</a:t>
            </a:r>
            <a:endParaRPr sz="3600"/>
          </a:p>
        </p:txBody>
      </p:sp>
      <p:sp>
        <p:nvSpPr>
          <p:cNvPr id="5" name="object 5"/>
          <p:cNvSpPr txBox="1"/>
          <p:nvPr/>
        </p:nvSpPr>
        <p:spPr>
          <a:xfrm>
            <a:off x="531671" y="3596068"/>
            <a:ext cx="6464300" cy="2799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0271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Espionage:</a:t>
            </a:r>
            <a:r>
              <a:rPr sz="1800" b="1" spc="-7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Intelligence</a:t>
            </a:r>
            <a:r>
              <a:rPr sz="18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activity</a:t>
            </a:r>
            <a:r>
              <a:rPr sz="1800" spc="-6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directed</a:t>
            </a:r>
            <a:r>
              <a:rPr sz="18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towards</a:t>
            </a:r>
            <a:r>
              <a:rPr sz="1800" spc="-6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202020"/>
                </a:solidFill>
                <a:latin typeface="Calibri"/>
                <a:cs typeface="Calibri"/>
              </a:rPr>
              <a:t>the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acquisition</a:t>
            </a:r>
            <a:r>
              <a:rPr sz="1800" spc="-6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of</a:t>
            </a:r>
            <a:r>
              <a:rPr sz="1800" spc="-5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information</a:t>
            </a:r>
            <a:r>
              <a:rPr sz="1800" spc="-6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through</a:t>
            </a:r>
            <a:r>
              <a:rPr sz="1800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clandestine</a:t>
            </a:r>
            <a:r>
              <a:rPr sz="1800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means.</a:t>
            </a:r>
            <a:endParaRPr sz="1800">
              <a:latin typeface="Calibri"/>
              <a:cs typeface="Calibri"/>
            </a:endParaRPr>
          </a:p>
          <a:p>
            <a:pPr marL="12700" marR="323850">
              <a:lnSpc>
                <a:spcPct val="100000"/>
              </a:lnSpc>
              <a:spcBef>
                <a:spcPts val="1200"/>
              </a:spcBef>
            </a:pPr>
            <a:r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Unauthorized</a:t>
            </a:r>
            <a:r>
              <a:rPr sz="1800" b="1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Disclosure:</a:t>
            </a:r>
            <a:r>
              <a:rPr sz="1800" b="1" spc="-5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A</a:t>
            </a:r>
            <a:r>
              <a:rPr sz="18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communication</a:t>
            </a:r>
            <a:r>
              <a:rPr sz="18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or</a:t>
            </a:r>
            <a:r>
              <a:rPr sz="18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physical</a:t>
            </a:r>
            <a:r>
              <a:rPr sz="18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transfer</a:t>
            </a:r>
            <a:r>
              <a:rPr sz="18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202020"/>
                </a:solidFill>
                <a:latin typeface="Calibri"/>
                <a:cs typeface="Calibri"/>
              </a:rPr>
              <a:t>of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classified</a:t>
            </a:r>
            <a:r>
              <a:rPr sz="18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information</a:t>
            </a:r>
            <a:r>
              <a:rPr sz="18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to</a:t>
            </a:r>
            <a:r>
              <a:rPr sz="18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an</a:t>
            </a:r>
            <a:r>
              <a:rPr sz="18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unauthorized</a:t>
            </a:r>
            <a:r>
              <a:rPr sz="1800" spc="-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recipient.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1800" b="1" spc="-10" dirty="0">
                <a:solidFill>
                  <a:srgbClr val="202020"/>
                </a:solidFill>
                <a:latin typeface="Calibri"/>
                <a:cs typeface="Calibri"/>
              </a:rPr>
              <a:t>Workplace/Kinetic</a:t>
            </a:r>
            <a:r>
              <a:rPr sz="1800" b="1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Violence:</a:t>
            </a:r>
            <a:r>
              <a:rPr sz="1800" b="1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Any</a:t>
            </a:r>
            <a:r>
              <a:rPr sz="18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act</a:t>
            </a:r>
            <a:r>
              <a:rPr sz="18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of</a:t>
            </a:r>
            <a:r>
              <a:rPr sz="18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violent</a:t>
            </a:r>
            <a:r>
              <a:rPr sz="18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202020"/>
                </a:solidFill>
                <a:latin typeface="Calibri"/>
                <a:cs typeface="Calibri"/>
              </a:rPr>
              <a:t>behavior,</a:t>
            </a:r>
            <a:r>
              <a:rPr sz="18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threats</a:t>
            </a:r>
            <a:r>
              <a:rPr sz="18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202020"/>
                </a:solidFill>
                <a:latin typeface="Calibri"/>
                <a:cs typeface="Calibri"/>
              </a:rPr>
              <a:t>of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physical</a:t>
            </a:r>
            <a:r>
              <a:rPr sz="18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violence,</a:t>
            </a:r>
            <a:r>
              <a:rPr sz="1800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harassment,</a:t>
            </a:r>
            <a:r>
              <a:rPr sz="18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intimidation,</a:t>
            </a:r>
            <a:r>
              <a:rPr sz="18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bullying,</a:t>
            </a:r>
            <a:r>
              <a:rPr sz="1800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verbal</a:t>
            </a:r>
            <a:r>
              <a:rPr sz="18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or</a:t>
            </a:r>
            <a:r>
              <a:rPr sz="18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202020"/>
                </a:solidFill>
                <a:latin typeface="Calibri"/>
                <a:cs typeface="Calibri"/>
              </a:rPr>
              <a:t>non-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verbal</a:t>
            </a:r>
            <a:r>
              <a:rPr sz="1800" spc="-5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threat,</a:t>
            </a:r>
            <a:r>
              <a:rPr sz="18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or</a:t>
            </a:r>
            <a:r>
              <a:rPr sz="1800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other</a:t>
            </a:r>
            <a:r>
              <a:rPr sz="1800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threatening,</a:t>
            </a:r>
            <a:r>
              <a:rPr sz="18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disruptive</a:t>
            </a:r>
            <a:r>
              <a:rPr sz="1800" spc="-6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behavior</a:t>
            </a:r>
            <a:r>
              <a:rPr sz="18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that</a:t>
            </a:r>
            <a:r>
              <a:rPr sz="1800" spc="-5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occurs</a:t>
            </a:r>
            <a:r>
              <a:rPr sz="1800" spc="-5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202020"/>
                </a:solidFill>
                <a:latin typeface="Calibri"/>
                <a:cs typeface="Calibri"/>
              </a:rPr>
              <a:t>at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or</a:t>
            </a:r>
            <a:r>
              <a:rPr sz="18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outside</a:t>
            </a:r>
            <a:r>
              <a:rPr sz="18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the</a:t>
            </a:r>
            <a:r>
              <a:rPr sz="18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work</a:t>
            </a:r>
            <a:r>
              <a:rPr sz="18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site,</a:t>
            </a:r>
            <a:r>
              <a:rPr sz="18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deliberate</a:t>
            </a:r>
            <a:r>
              <a:rPr sz="18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application</a:t>
            </a:r>
            <a:r>
              <a:rPr sz="18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of</a:t>
            </a:r>
            <a:r>
              <a:rPr sz="18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force</a:t>
            </a:r>
            <a:r>
              <a:rPr sz="18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to</a:t>
            </a:r>
            <a:r>
              <a:rPr sz="18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the</a:t>
            </a:r>
            <a:r>
              <a:rPr sz="18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human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body</a:t>
            </a:r>
            <a:r>
              <a:rPr sz="18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with</a:t>
            </a:r>
            <a:r>
              <a:rPr sz="18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the</a:t>
            </a:r>
            <a:r>
              <a:rPr sz="18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intent</a:t>
            </a:r>
            <a:r>
              <a:rPr sz="18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to</a:t>
            </a:r>
            <a:r>
              <a:rPr sz="18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do</a:t>
            </a:r>
            <a:r>
              <a:rPr sz="18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harm.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0"/>
            <a:ext cx="12179807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8239" y="181278"/>
            <a:ext cx="53822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INSIDER</a:t>
            </a:r>
            <a:r>
              <a:rPr sz="1400" b="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THREAT AWARENESS</a:t>
            </a: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 BRIEFING</a:t>
            </a:r>
            <a:r>
              <a:rPr sz="1400" b="0" spc="27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|</a:t>
            </a:r>
            <a:r>
              <a:rPr sz="1400" b="0" spc="2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MITIGATION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COMPLIANCE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8495" y="3422222"/>
            <a:ext cx="30181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2A79AC"/>
                </a:solidFill>
                <a:latin typeface="Calibri"/>
                <a:cs typeface="Calibri"/>
              </a:rPr>
              <a:t>How</a:t>
            </a:r>
            <a:r>
              <a:rPr sz="3600" b="1" spc="-75" dirty="0">
                <a:solidFill>
                  <a:srgbClr val="2A79AC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2A79AC"/>
                </a:solidFill>
                <a:latin typeface="Calibri"/>
                <a:cs typeface="Calibri"/>
              </a:rPr>
              <a:t>are</a:t>
            </a:r>
            <a:r>
              <a:rPr sz="3600" b="1" spc="-80" dirty="0">
                <a:solidFill>
                  <a:srgbClr val="2A79AC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2A79AC"/>
                </a:solidFill>
                <a:latin typeface="Calibri"/>
                <a:cs typeface="Calibri"/>
              </a:rPr>
              <a:t>Insider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8495" y="3879422"/>
            <a:ext cx="3067050" cy="228981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1021080">
              <a:lnSpc>
                <a:spcPts val="3600"/>
              </a:lnSpc>
              <a:spcBef>
                <a:spcPts val="820"/>
              </a:spcBef>
            </a:pPr>
            <a:r>
              <a:rPr sz="3600" b="1" spc="-10" dirty="0">
                <a:solidFill>
                  <a:srgbClr val="2A79AC"/>
                </a:solidFill>
                <a:latin typeface="Calibri"/>
                <a:cs typeface="Calibri"/>
              </a:rPr>
              <a:t>Threats </a:t>
            </a:r>
            <a:r>
              <a:rPr sz="3600" b="1" spc="-25" dirty="0">
                <a:solidFill>
                  <a:srgbClr val="2A79AC"/>
                </a:solidFill>
                <a:latin typeface="Calibri"/>
                <a:cs typeface="Calibri"/>
              </a:rPr>
              <a:t>mitigated?</a:t>
            </a:r>
            <a:endParaRPr sz="3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265"/>
              </a:spcBef>
            </a:pP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Integrated</a:t>
            </a:r>
            <a:r>
              <a:rPr sz="1800" spc="-6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Federal/DOD</a:t>
            </a:r>
            <a:r>
              <a:rPr sz="1800" spc="-6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202020"/>
                </a:solidFill>
                <a:latin typeface="Calibri"/>
                <a:cs typeface="Calibri"/>
              </a:rPr>
              <a:t>and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Industry</a:t>
            </a:r>
            <a:r>
              <a:rPr sz="1800" spc="-7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Insider</a:t>
            </a:r>
            <a:r>
              <a:rPr sz="1800" spc="-6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Threat</a:t>
            </a:r>
            <a:r>
              <a:rPr sz="1800" spc="-6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Programs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(ITPs)</a:t>
            </a:r>
            <a:r>
              <a:rPr sz="1800" spc="-5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with</a:t>
            </a:r>
            <a:r>
              <a:rPr sz="18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these</a:t>
            </a:r>
            <a:r>
              <a:rPr sz="18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seven</a:t>
            </a:r>
            <a:r>
              <a:rPr sz="18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202020"/>
                </a:solidFill>
                <a:latin typeface="Calibri"/>
                <a:cs typeface="Calibri"/>
              </a:rPr>
              <a:t>core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competencies: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4347" y="1044008"/>
            <a:ext cx="665480" cy="3606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89535">
              <a:lnSpc>
                <a:spcPts val="1200"/>
              </a:lnSpc>
              <a:spcBef>
                <a:spcPts val="340"/>
              </a:spcBef>
            </a:pPr>
            <a:r>
              <a:rPr sz="1200" b="1" spc="-10" dirty="0">
                <a:solidFill>
                  <a:srgbClr val="202020"/>
                </a:solidFill>
                <a:latin typeface="Calibri"/>
                <a:cs typeface="Calibri"/>
              </a:rPr>
              <a:t>Human Resources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72614" y="2137631"/>
            <a:ext cx="836294" cy="3606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278765">
              <a:lnSpc>
                <a:spcPts val="1200"/>
              </a:lnSpc>
              <a:spcBef>
                <a:spcPts val="340"/>
              </a:spcBef>
            </a:pPr>
            <a:r>
              <a:rPr sz="1200" b="1" spc="-25" dirty="0">
                <a:solidFill>
                  <a:srgbClr val="202020"/>
                </a:solidFill>
                <a:latin typeface="Calibri"/>
                <a:cs typeface="Calibri"/>
              </a:rPr>
              <a:t>Law </a:t>
            </a:r>
            <a:r>
              <a:rPr sz="1200" b="1" spc="-10" dirty="0">
                <a:solidFill>
                  <a:srgbClr val="202020"/>
                </a:solidFill>
                <a:latin typeface="Calibri"/>
                <a:cs typeface="Calibri"/>
              </a:rPr>
              <a:t>Enforcement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15161" y="4361604"/>
            <a:ext cx="5372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02020"/>
                </a:solidFill>
                <a:latin typeface="Calibri"/>
                <a:cs typeface="Calibri"/>
              </a:rPr>
              <a:t>Security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44800" y="5989235"/>
            <a:ext cx="1261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02020"/>
                </a:solidFill>
                <a:latin typeface="Calibri"/>
                <a:cs typeface="Calibri"/>
              </a:rPr>
              <a:t>Counterintelligence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97804" y="4268030"/>
            <a:ext cx="3505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02020"/>
                </a:solidFill>
                <a:latin typeface="Calibri"/>
                <a:cs typeface="Calibri"/>
              </a:rPr>
              <a:t>Legal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12433" y="3423887"/>
            <a:ext cx="1000125" cy="5130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algn="ctr">
              <a:lnSpc>
                <a:spcPts val="1200"/>
              </a:lnSpc>
              <a:spcBef>
                <a:spcPts val="340"/>
              </a:spcBef>
            </a:pPr>
            <a:r>
              <a:rPr sz="1200" b="1" dirty="0">
                <a:solidFill>
                  <a:srgbClr val="202020"/>
                </a:solidFill>
                <a:latin typeface="Calibri"/>
                <a:cs typeface="Calibri"/>
              </a:rPr>
              <a:t>Mental</a:t>
            </a:r>
            <a:r>
              <a:rPr sz="1200" b="1" spc="-5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202020"/>
                </a:solidFill>
                <a:latin typeface="Calibri"/>
                <a:cs typeface="Calibri"/>
              </a:rPr>
              <a:t>Health/ Behavioral Sciences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15510" y="2066612"/>
            <a:ext cx="888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202020"/>
                </a:solidFill>
                <a:latin typeface="Calibri"/>
                <a:cs typeface="Calibri"/>
              </a:rPr>
              <a:t>Cybersecurity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0"/>
            <a:ext cx="12179807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8239" y="181278"/>
            <a:ext cx="53822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INSIDER</a:t>
            </a:r>
            <a:r>
              <a:rPr sz="1400" b="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THREAT AWARENESS</a:t>
            </a: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 BRIEFING</a:t>
            </a:r>
            <a:r>
              <a:rPr sz="1400" b="0" spc="27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|</a:t>
            </a:r>
            <a:r>
              <a:rPr sz="1400" b="0" spc="2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MITIGATION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COMPLIANCE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1269" y="1857387"/>
            <a:ext cx="2836545" cy="103124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 marR="5080">
              <a:lnSpc>
                <a:spcPct val="76900"/>
              </a:lnSpc>
              <a:spcBef>
                <a:spcPts val="815"/>
              </a:spcBef>
            </a:pPr>
            <a:r>
              <a:rPr sz="2600" spc="-10" dirty="0">
                <a:solidFill>
                  <a:srgbClr val="2A79AC"/>
                </a:solidFill>
              </a:rPr>
              <a:t>DoD/Federal</a:t>
            </a:r>
            <a:r>
              <a:rPr sz="2600" spc="-60" dirty="0">
                <a:solidFill>
                  <a:srgbClr val="2A79AC"/>
                </a:solidFill>
              </a:rPr>
              <a:t> </a:t>
            </a:r>
            <a:r>
              <a:rPr sz="2600" spc="-10" dirty="0">
                <a:solidFill>
                  <a:srgbClr val="2A79AC"/>
                </a:solidFill>
              </a:rPr>
              <a:t>Agency </a:t>
            </a:r>
            <a:r>
              <a:rPr sz="2600" dirty="0">
                <a:solidFill>
                  <a:srgbClr val="2A79AC"/>
                </a:solidFill>
              </a:rPr>
              <a:t>Insider</a:t>
            </a:r>
            <a:r>
              <a:rPr sz="2600" spc="-80" dirty="0">
                <a:solidFill>
                  <a:srgbClr val="2A79AC"/>
                </a:solidFill>
              </a:rPr>
              <a:t> </a:t>
            </a:r>
            <a:r>
              <a:rPr sz="2600" spc="-10" dirty="0">
                <a:solidFill>
                  <a:srgbClr val="2A79AC"/>
                </a:solidFill>
              </a:rPr>
              <a:t>Threat Programs</a:t>
            </a:r>
            <a:endParaRPr sz="2600"/>
          </a:p>
        </p:txBody>
      </p:sp>
      <p:sp>
        <p:nvSpPr>
          <p:cNvPr id="5" name="object 5"/>
          <p:cNvSpPr txBox="1"/>
          <p:nvPr/>
        </p:nvSpPr>
        <p:spPr>
          <a:xfrm>
            <a:off x="281269" y="2968383"/>
            <a:ext cx="1785620" cy="22047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97815" marR="5080" indent="-285750">
              <a:lnSpc>
                <a:spcPts val="1800"/>
              </a:lnSpc>
              <a:spcBef>
                <a:spcPts val="459"/>
              </a:spcBef>
              <a:buFont typeface="Arial"/>
              <a:buChar char="•"/>
              <a:tabLst>
                <a:tab pos="297815" algn="l"/>
              </a:tabLst>
            </a:pP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Executive</a:t>
            </a:r>
            <a:r>
              <a:rPr sz="1800" spc="-20" dirty="0">
                <a:solidFill>
                  <a:srgbClr val="202020"/>
                </a:solidFill>
                <a:latin typeface="Calibri"/>
                <a:cs typeface="Calibri"/>
              </a:rPr>
              <a:t> Order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13587</a:t>
            </a:r>
            <a:endParaRPr sz="1800">
              <a:latin typeface="Calibri"/>
              <a:cs typeface="Calibri"/>
            </a:endParaRPr>
          </a:p>
          <a:p>
            <a:pPr marL="297815" marR="198120" indent="-285750">
              <a:lnSpc>
                <a:spcPts val="1800"/>
              </a:lnSpc>
              <a:spcBef>
                <a:spcPts val="1200"/>
              </a:spcBef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DoD</a:t>
            </a:r>
            <a:r>
              <a:rPr sz="18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Directive 5205.16</a:t>
            </a:r>
            <a:endParaRPr sz="1800">
              <a:latin typeface="Calibri"/>
              <a:cs typeface="Calibri"/>
            </a:endParaRPr>
          </a:p>
          <a:p>
            <a:pPr marL="297815" marR="6350" indent="-285750">
              <a:lnSpc>
                <a:spcPts val="1800"/>
              </a:lnSpc>
              <a:spcBef>
                <a:spcPts val="1200"/>
              </a:spcBef>
              <a:buFont typeface="Arial"/>
              <a:buChar char="•"/>
              <a:tabLst>
                <a:tab pos="297815" algn="l"/>
              </a:tabLst>
            </a:pP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National</a:t>
            </a:r>
            <a:r>
              <a:rPr sz="1800" spc="-7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Insider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Threat</a:t>
            </a:r>
            <a:r>
              <a:rPr sz="1800" spc="-8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Policy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and</a:t>
            </a:r>
            <a:r>
              <a:rPr sz="18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Minimum Standards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67070" y="4008917"/>
            <a:ext cx="2576195" cy="72644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2700" marR="5080">
              <a:lnSpc>
                <a:spcPct val="76900"/>
              </a:lnSpc>
              <a:spcBef>
                <a:spcPts val="815"/>
              </a:spcBef>
            </a:pPr>
            <a:r>
              <a:rPr sz="2600" b="1" dirty="0">
                <a:solidFill>
                  <a:srgbClr val="2A79AC"/>
                </a:solidFill>
                <a:latin typeface="Calibri"/>
                <a:cs typeface="Calibri"/>
              </a:rPr>
              <a:t>National</a:t>
            </a:r>
            <a:r>
              <a:rPr sz="2600" b="1" spc="-114" dirty="0">
                <a:solidFill>
                  <a:srgbClr val="2A79AC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2A79AC"/>
                </a:solidFill>
                <a:latin typeface="Calibri"/>
                <a:cs typeface="Calibri"/>
              </a:rPr>
              <a:t>Industrial </a:t>
            </a:r>
            <a:r>
              <a:rPr sz="2600" b="1" dirty="0">
                <a:solidFill>
                  <a:srgbClr val="2A79AC"/>
                </a:solidFill>
                <a:latin typeface="Calibri"/>
                <a:cs typeface="Calibri"/>
              </a:rPr>
              <a:t>Security</a:t>
            </a:r>
            <a:r>
              <a:rPr sz="2600" b="1" spc="-75" dirty="0">
                <a:solidFill>
                  <a:srgbClr val="2A79AC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2A79AC"/>
                </a:solidFill>
                <a:latin typeface="Calibri"/>
                <a:cs typeface="Calibri"/>
              </a:rPr>
              <a:t>Program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67070" y="4815113"/>
            <a:ext cx="3141980" cy="205232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98450" marR="5080" indent="-285750">
              <a:lnSpc>
                <a:spcPts val="1800"/>
              </a:lnSpc>
              <a:spcBef>
                <a:spcPts val="459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United</a:t>
            </a:r>
            <a:r>
              <a:rPr sz="1800" spc="-6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States</a:t>
            </a:r>
            <a:r>
              <a:rPr sz="1800" spc="-6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authority</a:t>
            </a:r>
            <a:r>
              <a:rPr sz="1800" spc="-7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202020"/>
                </a:solidFill>
                <a:latin typeface="Calibri"/>
                <a:cs typeface="Calibri"/>
              </a:rPr>
              <a:t>for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managing</a:t>
            </a:r>
            <a:r>
              <a:rPr sz="18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the</a:t>
            </a:r>
            <a:r>
              <a:rPr sz="18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needs</a:t>
            </a:r>
            <a:r>
              <a:rPr sz="18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of</a:t>
            </a:r>
            <a:r>
              <a:rPr sz="18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private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industry</a:t>
            </a:r>
            <a:r>
              <a:rPr sz="1800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to</a:t>
            </a:r>
            <a:r>
              <a:rPr sz="18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access</a:t>
            </a:r>
            <a:r>
              <a:rPr sz="18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classified information</a:t>
            </a:r>
            <a:endParaRPr sz="1800">
              <a:latin typeface="Calibri"/>
              <a:cs typeface="Calibri"/>
            </a:endParaRPr>
          </a:p>
          <a:p>
            <a:pPr marL="298450" marR="84455" indent="-285750">
              <a:lnSpc>
                <a:spcPts val="1800"/>
              </a:lnSpc>
              <a:spcBef>
                <a:spcPts val="1200"/>
              </a:spcBef>
              <a:buFont typeface="Arial"/>
              <a:buChar char="•"/>
              <a:tabLst>
                <a:tab pos="298450" algn="l"/>
              </a:tabLst>
            </a:pP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32</a:t>
            </a:r>
            <a:r>
              <a:rPr sz="18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Code</a:t>
            </a:r>
            <a:r>
              <a:rPr sz="18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of</a:t>
            </a:r>
            <a:r>
              <a:rPr sz="18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Federal Regulations</a:t>
            </a:r>
            <a:r>
              <a:rPr sz="1800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Part</a:t>
            </a:r>
            <a:r>
              <a:rPr sz="18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117</a:t>
            </a:r>
            <a:r>
              <a:rPr sz="18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National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Industrial</a:t>
            </a:r>
            <a:r>
              <a:rPr sz="1800" spc="-6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Security</a:t>
            </a:r>
            <a:r>
              <a:rPr sz="1800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Program Operation</a:t>
            </a:r>
            <a:r>
              <a:rPr sz="18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Manual</a:t>
            </a:r>
            <a:r>
              <a:rPr sz="18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(NISPOM)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0"/>
            <a:ext cx="12179807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8239" y="181278"/>
            <a:ext cx="52247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0" dirty="0">
                <a:solidFill>
                  <a:srgbClr val="061F37"/>
                </a:solidFill>
                <a:latin typeface="Calibri Light"/>
                <a:cs typeface="Calibri Light"/>
              </a:rPr>
              <a:t>INSIDER</a:t>
            </a:r>
            <a:r>
              <a:rPr sz="1400" b="0" spc="-25" dirty="0">
                <a:solidFill>
                  <a:srgbClr val="061F37"/>
                </a:solidFill>
                <a:latin typeface="Calibri Light"/>
                <a:cs typeface="Calibri Light"/>
              </a:rPr>
              <a:t> </a:t>
            </a:r>
            <a:r>
              <a:rPr sz="1400" b="0" spc="-20" dirty="0">
                <a:solidFill>
                  <a:srgbClr val="061F37"/>
                </a:solidFill>
                <a:latin typeface="Calibri Light"/>
                <a:cs typeface="Calibri Light"/>
              </a:rPr>
              <a:t>THREAT</a:t>
            </a:r>
            <a:r>
              <a:rPr sz="1400" b="0" spc="-30" dirty="0">
                <a:solidFill>
                  <a:srgbClr val="061F37"/>
                </a:solidFill>
                <a:latin typeface="Calibri Light"/>
                <a:cs typeface="Calibri Light"/>
              </a:rPr>
              <a:t> </a:t>
            </a:r>
            <a:r>
              <a:rPr sz="1400" b="0" spc="-20" dirty="0">
                <a:solidFill>
                  <a:srgbClr val="061F37"/>
                </a:solidFill>
                <a:latin typeface="Calibri Light"/>
                <a:cs typeface="Calibri Light"/>
              </a:rPr>
              <a:t>AWARENESS</a:t>
            </a:r>
            <a:r>
              <a:rPr sz="1400" b="0" spc="-5" dirty="0">
                <a:solidFill>
                  <a:srgbClr val="061F37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061F37"/>
                </a:solidFill>
                <a:latin typeface="Calibri Light"/>
                <a:cs typeface="Calibri Light"/>
              </a:rPr>
              <a:t>BRIEFING</a:t>
            </a:r>
            <a:r>
              <a:rPr sz="1400" b="0" spc="254" dirty="0">
                <a:solidFill>
                  <a:srgbClr val="061F37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061F37"/>
                </a:solidFill>
                <a:latin typeface="Calibri Light"/>
                <a:cs typeface="Calibri Light"/>
              </a:rPr>
              <a:t>|</a:t>
            </a:r>
            <a:r>
              <a:rPr sz="1400" b="0" spc="254" dirty="0">
                <a:solidFill>
                  <a:srgbClr val="061F37"/>
                </a:solidFill>
                <a:latin typeface="Calibri Light"/>
                <a:cs typeface="Calibri Light"/>
              </a:rPr>
              <a:t> </a:t>
            </a:r>
            <a:r>
              <a:rPr sz="1400" b="1" spc="-10" dirty="0">
                <a:solidFill>
                  <a:srgbClr val="061F37"/>
                </a:solidFill>
                <a:latin typeface="Calibri"/>
                <a:cs typeface="Calibri"/>
              </a:rPr>
              <a:t>PRIVACY</a:t>
            </a:r>
            <a:r>
              <a:rPr sz="1400" b="1" spc="-25" dirty="0">
                <a:solidFill>
                  <a:srgbClr val="061F3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61F37"/>
                </a:solidFill>
                <a:latin typeface="Calibri"/>
                <a:cs typeface="Calibri"/>
              </a:rPr>
              <a:t>AND</a:t>
            </a:r>
            <a:r>
              <a:rPr sz="1400" b="1" spc="-15" dirty="0">
                <a:solidFill>
                  <a:srgbClr val="061F37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61F37"/>
                </a:solidFill>
                <a:latin typeface="Calibri"/>
                <a:cs typeface="Calibri"/>
              </a:rPr>
              <a:t>CIVIL</a:t>
            </a:r>
            <a:r>
              <a:rPr sz="1400" b="1" spc="-25" dirty="0">
                <a:solidFill>
                  <a:srgbClr val="061F37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061F37"/>
                </a:solidFill>
                <a:latin typeface="Calibri"/>
                <a:cs typeface="Calibri"/>
              </a:rPr>
              <a:t>LIBERTIES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451774" y="935131"/>
            <a:ext cx="3244215" cy="80835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ct val="92600"/>
              </a:lnSpc>
              <a:spcBef>
                <a:spcPts val="259"/>
              </a:spcBef>
            </a:pPr>
            <a:r>
              <a:rPr sz="1800" dirty="0">
                <a:solidFill>
                  <a:srgbClr val="202020"/>
                </a:solidFill>
              </a:rPr>
              <a:t>All</a:t>
            </a:r>
            <a:r>
              <a:rPr sz="1800" spc="-50" dirty="0">
                <a:solidFill>
                  <a:srgbClr val="202020"/>
                </a:solidFill>
              </a:rPr>
              <a:t> </a:t>
            </a:r>
            <a:r>
              <a:rPr sz="1800" dirty="0">
                <a:solidFill>
                  <a:srgbClr val="202020"/>
                </a:solidFill>
              </a:rPr>
              <a:t>insider</a:t>
            </a:r>
            <a:r>
              <a:rPr sz="1800" spc="-50" dirty="0">
                <a:solidFill>
                  <a:srgbClr val="202020"/>
                </a:solidFill>
              </a:rPr>
              <a:t> </a:t>
            </a:r>
            <a:r>
              <a:rPr sz="1800" dirty="0">
                <a:solidFill>
                  <a:srgbClr val="202020"/>
                </a:solidFill>
              </a:rPr>
              <a:t>threat</a:t>
            </a:r>
            <a:r>
              <a:rPr sz="1800" spc="-45" dirty="0">
                <a:solidFill>
                  <a:srgbClr val="202020"/>
                </a:solidFill>
              </a:rPr>
              <a:t> </a:t>
            </a:r>
            <a:r>
              <a:rPr sz="1800" dirty="0">
                <a:solidFill>
                  <a:srgbClr val="202020"/>
                </a:solidFill>
              </a:rPr>
              <a:t>programs</a:t>
            </a:r>
            <a:r>
              <a:rPr sz="1800" spc="-40" dirty="0">
                <a:solidFill>
                  <a:srgbClr val="202020"/>
                </a:solidFill>
              </a:rPr>
              <a:t> </a:t>
            </a:r>
            <a:r>
              <a:rPr sz="1800" spc="-25" dirty="0">
                <a:solidFill>
                  <a:srgbClr val="202020"/>
                </a:solidFill>
              </a:rPr>
              <a:t>are </a:t>
            </a:r>
            <a:r>
              <a:rPr sz="1800" dirty="0">
                <a:solidFill>
                  <a:srgbClr val="202020"/>
                </a:solidFill>
              </a:rPr>
              <a:t>required</a:t>
            </a:r>
            <a:r>
              <a:rPr sz="1800" spc="-65" dirty="0">
                <a:solidFill>
                  <a:srgbClr val="202020"/>
                </a:solidFill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"/>
                <a:cs typeface="Calibri"/>
              </a:rPr>
              <a:t>to</a:t>
            </a:r>
            <a:r>
              <a:rPr sz="1800" b="0" spc="-6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"/>
                <a:cs typeface="Calibri"/>
              </a:rPr>
              <a:t>protect</a:t>
            </a:r>
            <a:r>
              <a:rPr sz="1800" b="0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"/>
                <a:cs typeface="Calibri"/>
              </a:rPr>
              <a:t>the</a:t>
            </a:r>
            <a:r>
              <a:rPr sz="1800" b="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"/>
                <a:cs typeface="Calibri"/>
              </a:rPr>
              <a:t>privacy</a:t>
            </a:r>
            <a:r>
              <a:rPr sz="1800" b="0" dirty="0">
                <a:solidFill>
                  <a:srgbClr val="202020"/>
                </a:solidFill>
                <a:latin typeface="Calibri"/>
                <a:cs typeface="Calibri"/>
              </a:rPr>
              <a:t> and</a:t>
            </a:r>
            <a:r>
              <a:rPr sz="1800" b="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"/>
                <a:cs typeface="Calibri"/>
              </a:rPr>
              <a:t>civil</a:t>
            </a:r>
            <a:r>
              <a:rPr sz="1800" b="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"/>
                <a:cs typeface="Calibri"/>
              </a:rPr>
              <a:t>liberties</a:t>
            </a:r>
            <a:r>
              <a:rPr sz="1800" b="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"/>
                <a:cs typeface="Calibri"/>
              </a:rPr>
              <a:t>of</a:t>
            </a:r>
            <a:r>
              <a:rPr sz="1800" b="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0" dirty="0">
                <a:solidFill>
                  <a:srgbClr val="202020"/>
                </a:solidFill>
                <a:latin typeface="Calibri"/>
                <a:cs typeface="Calibri"/>
              </a:rPr>
              <a:t>the</a:t>
            </a:r>
            <a:r>
              <a:rPr sz="1800" b="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0" spc="-10" dirty="0">
                <a:solidFill>
                  <a:srgbClr val="202020"/>
                </a:solidFill>
                <a:latin typeface="Calibri"/>
                <a:cs typeface="Calibri"/>
              </a:rPr>
              <a:t>workforce.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51774" y="1925655"/>
            <a:ext cx="3154680" cy="3068955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>
              <a:lnSpc>
                <a:spcPct val="92600"/>
              </a:lnSpc>
              <a:spcBef>
                <a:spcPts val="259"/>
              </a:spcBef>
            </a:pPr>
            <a:r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The</a:t>
            </a:r>
            <a:r>
              <a:rPr sz="1800" b="1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lawful</a:t>
            </a:r>
            <a:r>
              <a:rPr sz="1800" b="1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020"/>
                </a:solidFill>
                <a:latin typeface="Calibri"/>
                <a:cs typeface="Calibri"/>
              </a:rPr>
              <a:t>exercise</a:t>
            </a:r>
            <a:r>
              <a:rPr sz="1800" b="1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of</a:t>
            </a:r>
            <a:r>
              <a:rPr sz="1800" b="1" spc="-20" dirty="0">
                <a:solidFill>
                  <a:srgbClr val="202020"/>
                </a:solidFill>
                <a:latin typeface="Calibri"/>
                <a:cs typeface="Calibri"/>
              </a:rPr>
              <a:t> first </a:t>
            </a:r>
            <a:r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amendment</a:t>
            </a:r>
            <a:r>
              <a:rPr sz="1800" b="1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rights</a:t>
            </a:r>
            <a:r>
              <a:rPr sz="1800" b="1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and</a:t>
            </a:r>
            <a:r>
              <a:rPr sz="18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the</a:t>
            </a:r>
            <a:r>
              <a:rPr sz="1800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use</a:t>
            </a:r>
            <a:r>
              <a:rPr sz="1800" spc="-25" dirty="0">
                <a:solidFill>
                  <a:srgbClr val="202020"/>
                </a:solidFill>
                <a:latin typeface="Calibri"/>
                <a:cs typeface="Calibri"/>
              </a:rPr>
              <a:t> of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legitimate</a:t>
            </a:r>
            <a:r>
              <a:rPr sz="1800" spc="-8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whistleblowing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channels</a:t>
            </a:r>
            <a:r>
              <a:rPr sz="1800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to</a:t>
            </a:r>
            <a:r>
              <a:rPr sz="1800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disclose</a:t>
            </a:r>
            <a:r>
              <a:rPr sz="18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fraud,</a:t>
            </a:r>
            <a:r>
              <a:rPr sz="1800" spc="-6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waste,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abuse</a:t>
            </a:r>
            <a:r>
              <a:rPr sz="18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or</a:t>
            </a:r>
            <a:r>
              <a:rPr sz="18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other</a:t>
            </a:r>
            <a:r>
              <a:rPr sz="1800" spc="-2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questionable government</a:t>
            </a:r>
            <a:r>
              <a:rPr sz="18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activities</a:t>
            </a:r>
            <a:r>
              <a:rPr sz="1800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are</a:t>
            </a:r>
            <a:r>
              <a:rPr sz="1800" spc="-3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202020"/>
                </a:solidFill>
                <a:latin typeface="Calibri"/>
                <a:cs typeface="Calibri"/>
              </a:rPr>
              <a:t>not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considered</a:t>
            </a:r>
            <a:r>
              <a:rPr sz="1800" spc="-1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actions</a:t>
            </a:r>
            <a:r>
              <a:rPr sz="18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of</a:t>
            </a:r>
            <a:r>
              <a:rPr sz="18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an</a:t>
            </a:r>
            <a:r>
              <a:rPr sz="18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Insider Threat.</a:t>
            </a:r>
            <a:endParaRPr sz="1800">
              <a:latin typeface="Calibri"/>
              <a:cs typeface="Calibri"/>
            </a:endParaRPr>
          </a:p>
          <a:p>
            <a:pPr marL="12700" marR="236854" algn="just">
              <a:lnSpc>
                <a:spcPct val="92600"/>
              </a:lnSpc>
              <a:spcBef>
                <a:spcPts val="1795"/>
              </a:spcBef>
            </a:pP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Insider</a:t>
            </a:r>
            <a:r>
              <a:rPr sz="1800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202020"/>
                </a:solidFill>
                <a:latin typeface="Calibri"/>
                <a:cs typeface="Calibri"/>
              </a:rPr>
              <a:t>Threat</a:t>
            </a:r>
            <a:r>
              <a:rPr sz="1800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Programs</a:t>
            </a:r>
            <a:r>
              <a:rPr sz="1800" spc="-6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should </a:t>
            </a:r>
            <a:r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regularly</a:t>
            </a:r>
            <a:r>
              <a:rPr sz="1800" b="1" spc="-6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consult</a:t>
            </a:r>
            <a:r>
              <a:rPr sz="1800" b="1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legal</a:t>
            </a:r>
            <a:r>
              <a:rPr sz="1800" b="1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020"/>
                </a:solidFill>
                <a:latin typeface="Calibri"/>
                <a:cs typeface="Calibri"/>
              </a:rPr>
              <a:t>counsel </a:t>
            </a:r>
            <a:r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before</a:t>
            </a:r>
            <a:r>
              <a:rPr sz="1800" b="1" spc="-7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02020"/>
                </a:solidFill>
                <a:latin typeface="Calibri"/>
                <a:cs typeface="Calibri"/>
              </a:rPr>
              <a:t>taking</a:t>
            </a:r>
            <a:r>
              <a:rPr sz="1800" b="1" spc="-7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02020"/>
                </a:solidFill>
                <a:latin typeface="Calibri"/>
                <a:cs typeface="Calibri"/>
              </a:rPr>
              <a:t>action</a:t>
            </a:r>
            <a:r>
              <a:rPr sz="1800" spc="-10" dirty="0">
                <a:solidFill>
                  <a:srgbClr val="202020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06868" y="937260"/>
            <a:ext cx="393191" cy="7619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77911" y="2001773"/>
            <a:ext cx="558545" cy="77494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24393" y="4294632"/>
            <a:ext cx="559307" cy="7871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0"/>
            <a:ext cx="12179807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8239" y="181278"/>
            <a:ext cx="424370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INSIDER</a:t>
            </a:r>
            <a:r>
              <a:rPr sz="1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 THREAT AWARENESS</a:t>
            </a:r>
            <a:r>
              <a:rPr sz="1400" b="0" spc="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BRIEFING</a:t>
            </a:r>
            <a:r>
              <a:rPr sz="1400" b="0" spc="27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|</a:t>
            </a:r>
            <a:r>
              <a:rPr sz="1400" b="0" spc="27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IDENTIFICATION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71385" y="1490905"/>
            <a:ext cx="1960245" cy="2357120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12700" marR="207010">
              <a:lnSpc>
                <a:spcPct val="72900"/>
              </a:lnSpc>
              <a:spcBef>
                <a:spcPts val="1660"/>
              </a:spcBef>
              <a:tabLst>
                <a:tab pos="542925" algn="l"/>
              </a:tabLst>
            </a:pPr>
            <a:r>
              <a:rPr sz="4800" spc="-25" dirty="0">
                <a:solidFill>
                  <a:srgbClr val="FFFFFF"/>
                </a:solidFill>
              </a:rPr>
              <a:t>Who</a:t>
            </a:r>
            <a:r>
              <a:rPr sz="4800" spc="1200" dirty="0">
                <a:solidFill>
                  <a:srgbClr val="FFFFFF"/>
                </a:solidFill>
              </a:rPr>
              <a:t> </a:t>
            </a:r>
            <a:r>
              <a:rPr sz="4800" spc="-25" dirty="0">
                <a:solidFill>
                  <a:srgbClr val="FFFFFF"/>
                </a:solidFill>
              </a:rPr>
              <a:t>is</a:t>
            </a:r>
            <a:r>
              <a:rPr sz="4800" dirty="0">
                <a:solidFill>
                  <a:srgbClr val="FFFFFF"/>
                </a:solidFill>
              </a:rPr>
              <a:t>	</a:t>
            </a:r>
            <a:r>
              <a:rPr sz="4800" spc="-25" dirty="0">
                <a:solidFill>
                  <a:srgbClr val="FFFFFF"/>
                </a:solidFill>
              </a:rPr>
              <a:t>the </a:t>
            </a:r>
            <a:r>
              <a:rPr sz="4800" spc="-10" dirty="0">
                <a:solidFill>
                  <a:srgbClr val="FFFFFF"/>
                </a:solidFill>
              </a:rPr>
              <a:t>Insider</a:t>
            </a:r>
            <a:endParaRPr sz="4800"/>
          </a:p>
          <a:p>
            <a:pPr marL="12700">
              <a:lnSpc>
                <a:spcPts val="4200"/>
              </a:lnSpc>
            </a:pPr>
            <a:r>
              <a:rPr sz="4800" spc="-10" dirty="0">
                <a:solidFill>
                  <a:srgbClr val="FFFFFF"/>
                </a:solidFill>
              </a:rPr>
              <a:t>Threat?</a:t>
            </a:r>
            <a:endParaRPr sz="4800"/>
          </a:p>
        </p:txBody>
      </p:sp>
      <p:sp>
        <p:nvSpPr>
          <p:cNvPr id="5" name="object 5"/>
          <p:cNvSpPr txBox="1"/>
          <p:nvPr/>
        </p:nvSpPr>
        <p:spPr>
          <a:xfrm>
            <a:off x="818128" y="4776335"/>
            <a:ext cx="210947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solidFill>
                  <a:srgbClr val="2A79AC"/>
                </a:solidFill>
                <a:latin typeface="Calibri"/>
                <a:cs typeface="Calibri"/>
              </a:rPr>
              <a:t>Opportunity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20717" y="4776335"/>
            <a:ext cx="909319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solidFill>
                  <a:srgbClr val="2A79AC"/>
                </a:solidFill>
                <a:latin typeface="Calibri"/>
                <a:cs typeface="Calibri"/>
              </a:rPr>
              <a:t>Crisis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1718" y="4776335"/>
            <a:ext cx="21805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solidFill>
                  <a:srgbClr val="2A79AC"/>
                </a:solidFill>
                <a:latin typeface="Calibri"/>
                <a:cs typeface="Calibri"/>
              </a:rPr>
              <a:t>Vulnerability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0"/>
            <a:ext cx="12179807" cy="6857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78239" y="181278"/>
            <a:ext cx="564896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INSIDER</a:t>
            </a:r>
            <a:r>
              <a:rPr sz="1400" b="0" spc="-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0" spc="-20" dirty="0">
                <a:solidFill>
                  <a:srgbClr val="FFFFFF"/>
                </a:solidFill>
                <a:latin typeface="Calibri Light"/>
                <a:cs typeface="Calibri Light"/>
              </a:rPr>
              <a:t>THREAT AWARENESS</a:t>
            </a: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 BRIEFING</a:t>
            </a:r>
            <a:r>
              <a:rPr sz="1400" b="0" spc="2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0" dirty="0">
                <a:solidFill>
                  <a:srgbClr val="FFFFFF"/>
                </a:solidFill>
                <a:latin typeface="Calibri Light"/>
                <a:cs typeface="Calibri Light"/>
              </a:rPr>
              <a:t>|</a:t>
            </a:r>
            <a:r>
              <a:rPr sz="1400" b="0" spc="27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POTENTIAL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r>
              <a:rPr sz="1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alibri"/>
                <a:cs typeface="Calibri"/>
              </a:rPr>
              <a:t>INDICATORS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(PRIs)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49267" y="2489438"/>
            <a:ext cx="22955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0" dirty="0">
                <a:solidFill>
                  <a:srgbClr val="2A79AC"/>
                </a:solidFill>
              </a:rPr>
              <a:t>Unawareness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1547159" y="3114278"/>
            <a:ext cx="2286635" cy="244157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298450" marR="47625" indent="-285750">
              <a:lnSpc>
                <a:spcPct val="88600"/>
              </a:lnSpc>
              <a:spcBef>
                <a:spcPts val="320"/>
              </a:spcBef>
              <a:buFont typeface="Arial"/>
              <a:buChar char="•"/>
              <a:tabLst>
                <a:tab pos="298450" algn="l"/>
              </a:tabLst>
            </a:pPr>
            <a:r>
              <a:rPr sz="1600" spc="-60" dirty="0">
                <a:solidFill>
                  <a:srgbClr val="202020"/>
                </a:solidFill>
                <a:latin typeface="Calibri"/>
                <a:cs typeface="Calibri"/>
              </a:rPr>
              <a:t>Unknowingly</a:t>
            </a:r>
            <a:r>
              <a:rPr sz="16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202020"/>
                </a:solidFill>
                <a:latin typeface="Calibri"/>
                <a:cs typeface="Calibri"/>
              </a:rPr>
              <a:t>committing </a:t>
            </a:r>
            <a:r>
              <a:rPr sz="1600" spc="-55" dirty="0">
                <a:solidFill>
                  <a:srgbClr val="202020"/>
                </a:solidFill>
                <a:latin typeface="Calibri"/>
                <a:cs typeface="Calibri"/>
              </a:rPr>
              <a:t>security</a:t>
            </a:r>
            <a:r>
              <a:rPr sz="1600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202020"/>
                </a:solidFill>
                <a:latin typeface="Calibri"/>
                <a:cs typeface="Calibri"/>
              </a:rPr>
              <a:t>infractions</a:t>
            </a:r>
            <a:r>
              <a:rPr sz="1600" spc="-5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202020"/>
                </a:solidFill>
                <a:latin typeface="Calibri"/>
                <a:cs typeface="Calibri"/>
              </a:rPr>
              <a:t>or </a:t>
            </a:r>
            <a:r>
              <a:rPr sz="1600" spc="-10" dirty="0">
                <a:solidFill>
                  <a:srgbClr val="202020"/>
                </a:solidFill>
                <a:latin typeface="Calibri"/>
                <a:cs typeface="Calibri"/>
              </a:rPr>
              <a:t>violations</a:t>
            </a:r>
            <a:endParaRPr sz="1600">
              <a:latin typeface="Calibri"/>
              <a:cs typeface="Calibri"/>
            </a:endParaRPr>
          </a:p>
          <a:p>
            <a:pPr marL="298450" marR="104139" indent="-285750">
              <a:lnSpc>
                <a:spcPct val="88600"/>
              </a:lnSpc>
              <a:spcBef>
                <a:spcPts val="595"/>
              </a:spcBef>
              <a:buFont typeface="Arial"/>
              <a:buChar char="•"/>
              <a:tabLst>
                <a:tab pos="298450" algn="l"/>
              </a:tabLst>
            </a:pPr>
            <a:r>
              <a:rPr sz="1600" spc="-55" dirty="0">
                <a:solidFill>
                  <a:srgbClr val="202020"/>
                </a:solidFill>
                <a:latin typeface="Calibri"/>
                <a:cs typeface="Calibri"/>
              </a:rPr>
              <a:t>Misusing</a:t>
            </a:r>
            <a:r>
              <a:rPr sz="1600" spc="-6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202020"/>
                </a:solidFill>
                <a:latin typeface="Calibri"/>
                <a:cs typeface="Calibri"/>
              </a:rPr>
              <a:t>Government</a:t>
            </a:r>
            <a:r>
              <a:rPr sz="16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202020"/>
                </a:solidFill>
                <a:latin typeface="Calibri"/>
                <a:cs typeface="Calibri"/>
              </a:rPr>
              <a:t>IT </a:t>
            </a:r>
            <a:r>
              <a:rPr sz="1600" spc="-65" dirty="0">
                <a:solidFill>
                  <a:srgbClr val="202020"/>
                </a:solidFill>
                <a:latin typeface="Calibri"/>
                <a:cs typeface="Calibri"/>
              </a:rPr>
              <a:t>systems</a:t>
            </a:r>
            <a:r>
              <a:rPr sz="1600" spc="-60" dirty="0">
                <a:solidFill>
                  <a:srgbClr val="202020"/>
                </a:solidFill>
                <a:latin typeface="Calibri"/>
                <a:cs typeface="Calibri"/>
              </a:rPr>
              <a:t> for</a:t>
            </a:r>
            <a:r>
              <a:rPr sz="1600" spc="-3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65" dirty="0">
                <a:solidFill>
                  <a:srgbClr val="202020"/>
                </a:solidFill>
                <a:latin typeface="Calibri"/>
                <a:cs typeface="Calibri"/>
              </a:rPr>
              <a:t>non-</a:t>
            </a:r>
            <a:r>
              <a:rPr sz="1600" spc="-20" dirty="0">
                <a:solidFill>
                  <a:srgbClr val="202020"/>
                </a:solidFill>
                <a:latin typeface="Calibri"/>
                <a:cs typeface="Calibri"/>
              </a:rPr>
              <a:t>work </a:t>
            </a:r>
            <a:r>
              <a:rPr sz="1600" spc="-10" dirty="0">
                <a:solidFill>
                  <a:srgbClr val="202020"/>
                </a:solidFill>
                <a:latin typeface="Calibri"/>
                <a:cs typeface="Calibri"/>
              </a:rPr>
              <a:t>functions</a:t>
            </a:r>
            <a:endParaRPr sz="1600">
              <a:latin typeface="Calibri"/>
              <a:cs typeface="Calibri"/>
            </a:endParaRPr>
          </a:p>
          <a:p>
            <a:pPr marL="298450" marR="389890" indent="-285750">
              <a:lnSpc>
                <a:spcPts val="1700"/>
              </a:lnSpc>
              <a:spcBef>
                <a:spcPts val="620"/>
              </a:spcBef>
              <a:buFont typeface="Arial"/>
              <a:buChar char="•"/>
              <a:tabLst>
                <a:tab pos="298450" algn="l"/>
              </a:tabLst>
            </a:pPr>
            <a:r>
              <a:rPr sz="1600" spc="-55" dirty="0">
                <a:solidFill>
                  <a:srgbClr val="202020"/>
                </a:solidFill>
                <a:latin typeface="Calibri"/>
                <a:cs typeface="Calibri"/>
              </a:rPr>
              <a:t>Discussing</a:t>
            </a:r>
            <a:r>
              <a:rPr sz="1600" spc="-6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02020"/>
                </a:solidFill>
                <a:latin typeface="Calibri"/>
                <a:cs typeface="Calibri"/>
              </a:rPr>
              <a:t>sensitive </a:t>
            </a:r>
            <a:r>
              <a:rPr sz="1600" spc="-65" dirty="0">
                <a:solidFill>
                  <a:srgbClr val="202020"/>
                </a:solidFill>
                <a:latin typeface="Calibri"/>
                <a:cs typeface="Calibri"/>
              </a:rPr>
              <a:t>information </a:t>
            </a:r>
            <a:r>
              <a:rPr sz="1600" spc="-35" dirty="0">
                <a:solidFill>
                  <a:srgbClr val="202020"/>
                </a:solidFill>
                <a:latin typeface="Calibri"/>
                <a:cs typeface="Calibri"/>
              </a:rPr>
              <a:t>in</a:t>
            </a:r>
            <a:r>
              <a:rPr sz="1600" spc="-5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202020"/>
                </a:solidFill>
                <a:latin typeface="Calibri"/>
                <a:cs typeface="Calibri"/>
              </a:rPr>
              <a:t>public</a:t>
            </a:r>
            <a:endParaRPr sz="1600">
              <a:latin typeface="Calibri"/>
              <a:cs typeface="Calibri"/>
            </a:endParaRPr>
          </a:p>
          <a:p>
            <a:pPr marL="298450" marR="5080" indent="-285750">
              <a:lnSpc>
                <a:spcPts val="1700"/>
              </a:lnSpc>
              <a:spcBef>
                <a:spcPts val="600"/>
              </a:spcBef>
              <a:buFont typeface="Arial"/>
              <a:buChar char="•"/>
              <a:tabLst>
                <a:tab pos="298450" algn="l"/>
              </a:tabLst>
            </a:pPr>
            <a:r>
              <a:rPr sz="1600" spc="-60" dirty="0">
                <a:solidFill>
                  <a:srgbClr val="202020"/>
                </a:solidFill>
                <a:latin typeface="Calibri"/>
                <a:cs typeface="Calibri"/>
              </a:rPr>
              <a:t>Unknowingly</a:t>
            </a:r>
            <a:r>
              <a:rPr sz="1600" spc="-6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55" dirty="0">
                <a:solidFill>
                  <a:srgbClr val="202020"/>
                </a:solidFill>
                <a:latin typeface="Calibri"/>
                <a:cs typeface="Calibri"/>
              </a:rPr>
              <a:t>clicking</a:t>
            </a:r>
            <a:r>
              <a:rPr sz="1600" spc="-6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202020"/>
                </a:solidFill>
                <a:latin typeface="Calibri"/>
                <a:cs typeface="Calibri"/>
              </a:rPr>
              <a:t>on</a:t>
            </a:r>
            <a:r>
              <a:rPr sz="16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202020"/>
                </a:solidFill>
                <a:latin typeface="Calibri"/>
                <a:cs typeface="Calibri"/>
              </a:rPr>
              <a:t>a </a:t>
            </a:r>
            <a:r>
              <a:rPr sz="1600" spc="-55" dirty="0">
                <a:solidFill>
                  <a:srgbClr val="202020"/>
                </a:solidFill>
                <a:latin typeface="Calibri"/>
                <a:cs typeface="Calibri"/>
              </a:rPr>
              <a:t>phishing</a:t>
            </a:r>
            <a:r>
              <a:rPr sz="1600" spc="-7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02020"/>
                </a:solidFill>
                <a:latin typeface="Calibri"/>
                <a:cs typeface="Calibri"/>
              </a:rPr>
              <a:t>scam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10312" y="2215024"/>
            <a:ext cx="2483485" cy="3849370"/>
          </a:xfrm>
          <a:prstGeom prst="rect">
            <a:avLst/>
          </a:prstGeom>
        </p:spPr>
        <p:txBody>
          <a:bodyPr vert="horz" wrap="square" lIns="0" tIns="286385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2255"/>
              </a:spcBef>
            </a:pPr>
            <a:r>
              <a:rPr sz="3200" b="1" spc="-10" dirty="0">
                <a:solidFill>
                  <a:srgbClr val="2A79AC"/>
                </a:solidFill>
                <a:latin typeface="Calibri"/>
                <a:cs typeface="Calibri"/>
              </a:rPr>
              <a:t>Complacency</a:t>
            </a:r>
            <a:endParaRPr sz="3200">
              <a:latin typeface="Calibri"/>
              <a:cs typeface="Calibri"/>
            </a:endParaRPr>
          </a:p>
          <a:p>
            <a:pPr marL="298450" marR="116205" indent="-285750">
              <a:lnSpc>
                <a:spcPct val="88600"/>
              </a:lnSpc>
              <a:spcBef>
                <a:spcPts val="1305"/>
              </a:spcBef>
              <a:buFont typeface="Arial"/>
              <a:buChar char="•"/>
              <a:tabLst>
                <a:tab pos="298450" algn="l"/>
              </a:tabLst>
            </a:pPr>
            <a:r>
              <a:rPr sz="1600" spc="-40" dirty="0">
                <a:solidFill>
                  <a:srgbClr val="202020"/>
                </a:solidFill>
                <a:latin typeface="Calibri"/>
                <a:cs typeface="Calibri"/>
              </a:rPr>
              <a:t>Using</a:t>
            </a:r>
            <a:r>
              <a:rPr sz="1600" spc="-10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55" dirty="0">
                <a:solidFill>
                  <a:srgbClr val="202020"/>
                </a:solidFill>
                <a:latin typeface="Calibri"/>
                <a:cs typeface="Calibri"/>
              </a:rPr>
              <a:t>personal</a:t>
            </a:r>
            <a:r>
              <a:rPr sz="1600" spc="-9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02020"/>
                </a:solidFill>
                <a:latin typeface="Calibri"/>
                <a:cs typeface="Calibri"/>
              </a:rPr>
              <a:t>storage </a:t>
            </a:r>
            <a:r>
              <a:rPr sz="1600" spc="-55" dirty="0">
                <a:solidFill>
                  <a:srgbClr val="202020"/>
                </a:solidFill>
                <a:latin typeface="Calibri"/>
                <a:cs typeface="Calibri"/>
              </a:rPr>
              <a:t>devices</a:t>
            </a:r>
            <a:r>
              <a:rPr sz="1600" spc="-7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202020"/>
                </a:solidFill>
                <a:latin typeface="Calibri"/>
                <a:cs typeface="Calibri"/>
              </a:rPr>
              <a:t>for</a:t>
            </a:r>
            <a:r>
              <a:rPr sz="1600" spc="-4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55" dirty="0">
                <a:solidFill>
                  <a:srgbClr val="202020"/>
                </a:solidFill>
                <a:latin typeface="Calibri"/>
                <a:cs typeface="Calibri"/>
              </a:rPr>
              <a:t>official</a:t>
            </a:r>
            <a:r>
              <a:rPr sz="1600" spc="-7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202020"/>
                </a:solidFill>
                <a:latin typeface="Calibri"/>
                <a:cs typeface="Calibri"/>
              </a:rPr>
              <a:t>business </a:t>
            </a:r>
            <a:r>
              <a:rPr sz="1600" spc="-55" dirty="0">
                <a:solidFill>
                  <a:srgbClr val="202020"/>
                </a:solidFill>
                <a:latin typeface="Calibri"/>
                <a:cs typeface="Calibri"/>
              </a:rPr>
              <a:t>without</a:t>
            </a:r>
            <a:r>
              <a:rPr sz="1600" spc="-6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02020"/>
                </a:solidFill>
                <a:latin typeface="Calibri"/>
                <a:cs typeface="Calibri"/>
              </a:rPr>
              <a:t>authorization</a:t>
            </a:r>
            <a:endParaRPr sz="1600">
              <a:latin typeface="Calibri"/>
              <a:cs typeface="Calibri"/>
            </a:endParaRPr>
          </a:p>
          <a:p>
            <a:pPr marL="298450" marR="9525" indent="-285750">
              <a:lnSpc>
                <a:spcPts val="1700"/>
              </a:lnSpc>
              <a:spcBef>
                <a:spcPts val="615"/>
              </a:spcBef>
              <a:buFont typeface="Arial"/>
              <a:buChar char="•"/>
              <a:tabLst>
                <a:tab pos="298450" algn="l"/>
              </a:tabLst>
            </a:pPr>
            <a:r>
              <a:rPr sz="1600" spc="-55" dirty="0">
                <a:solidFill>
                  <a:srgbClr val="202020"/>
                </a:solidFill>
                <a:latin typeface="Calibri"/>
                <a:cs typeface="Calibri"/>
              </a:rPr>
              <a:t>Uploading</a:t>
            </a:r>
            <a:r>
              <a:rPr sz="1600" spc="-8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55" dirty="0">
                <a:solidFill>
                  <a:srgbClr val="202020"/>
                </a:solidFill>
                <a:latin typeface="Calibri"/>
                <a:cs typeface="Calibri"/>
              </a:rPr>
              <a:t>sensitive</a:t>
            </a:r>
            <a:r>
              <a:rPr sz="1600" spc="-7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202020"/>
                </a:solidFill>
                <a:latin typeface="Calibri"/>
                <a:cs typeface="Calibri"/>
              </a:rPr>
              <a:t>files</a:t>
            </a:r>
            <a:r>
              <a:rPr sz="1600" spc="-7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202020"/>
                </a:solidFill>
                <a:latin typeface="Calibri"/>
                <a:cs typeface="Calibri"/>
              </a:rPr>
              <a:t>to a </a:t>
            </a:r>
            <a:r>
              <a:rPr sz="1600" spc="-55" dirty="0">
                <a:solidFill>
                  <a:srgbClr val="202020"/>
                </a:solidFill>
                <a:latin typeface="Calibri"/>
                <a:cs typeface="Calibri"/>
              </a:rPr>
              <a:t>third</a:t>
            </a:r>
            <a:r>
              <a:rPr sz="1600" spc="-9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020"/>
                </a:solidFill>
                <a:latin typeface="Calibri"/>
                <a:cs typeface="Calibri"/>
              </a:rPr>
              <a:t>a</a:t>
            </a:r>
            <a:r>
              <a:rPr sz="1600" spc="-8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202020"/>
                </a:solidFill>
                <a:latin typeface="Calibri"/>
                <a:cs typeface="Calibri"/>
              </a:rPr>
              <a:t>party</a:t>
            </a:r>
            <a:r>
              <a:rPr sz="1600" spc="-8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02020"/>
                </a:solidFill>
                <a:latin typeface="Calibri"/>
                <a:cs typeface="Calibri"/>
              </a:rPr>
              <a:t>site</a:t>
            </a:r>
            <a:endParaRPr sz="1600">
              <a:latin typeface="Calibri"/>
              <a:cs typeface="Calibri"/>
            </a:endParaRPr>
          </a:p>
          <a:p>
            <a:pPr marL="298450" marR="24130" indent="-285750">
              <a:lnSpc>
                <a:spcPts val="1700"/>
              </a:lnSpc>
              <a:spcBef>
                <a:spcPts val="605"/>
              </a:spcBef>
              <a:buFont typeface="Arial"/>
              <a:buChar char="•"/>
              <a:tabLst>
                <a:tab pos="298450" algn="l"/>
              </a:tabLst>
            </a:pPr>
            <a:r>
              <a:rPr sz="1600" spc="-55" dirty="0">
                <a:solidFill>
                  <a:srgbClr val="202020"/>
                </a:solidFill>
                <a:latin typeface="Calibri"/>
                <a:cs typeface="Calibri"/>
              </a:rPr>
              <a:t>Allowing</a:t>
            </a:r>
            <a:r>
              <a:rPr sz="1600" spc="-5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202020"/>
                </a:solidFill>
                <a:latin typeface="Calibri"/>
                <a:cs typeface="Calibri"/>
              </a:rPr>
              <a:t>individuals</a:t>
            </a:r>
            <a:r>
              <a:rPr sz="16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202020"/>
                </a:solidFill>
                <a:latin typeface="Calibri"/>
                <a:cs typeface="Calibri"/>
              </a:rPr>
              <a:t>without </a:t>
            </a:r>
            <a:r>
              <a:rPr sz="1600" spc="-50" dirty="0">
                <a:solidFill>
                  <a:srgbClr val="202020"/>
                </a:solidFill>
                <a:latin typeface="Calibri"/>
                <a:cs typeface="Calibri"/>
              </a:rPr>
              <a:t>access</a:t>
            </a:r>
            <a:r>
              <a:rPr sz="1600" spc="-7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202020"/>
                </a:solidFill>
                <a:latin typeface="Calibri"/>
                <a:cs typeface="Calibri"/>
              </a:rPr>
              <a:t>into</a:t>
            </a:r>
            <a:r>
              <a:rPr sz="16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202020"/>
                </a:solidFill>
                <a:latin typeface="Calibri"/>
                <a:cs typeface="Calibri"/>
              </a:rPr>
              <a:t>buildings</a:t>
            </a:r>
            <a:r>
              <a:rPr sz="1600" spc="-7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202020"/>
                </a:solidFill>
                <a:latin typeface="Calibri"/>
                <a:cs typeface="Calibri"/>
              </a:rPr>
              <a:t>or </a:t>
            </a:r>
            <a:r>
              <a:rPr sz="1600" spc="-10" dirty="0">
                <a:solidFill>
                  <a:srgbClr val="202020"/>
                </a:solidFill>
                <a:latin typeface="Calibri"/>
                <a:cs typeface="Calibri"/>
              </a:rPr>
              <a:t>workspaces</a:t>
            </a:r>
            <a:endParaRPr sz="1600">
              <a:latin typeface="Calibri"/>
              <a:cs typeface="Calibri"/>
            </a:endParaRPr>
          </a:p>
          <a:p>
            <a:pPr marL="298450" marR="5080" indent="-285750">
              <a:lnSpc>
                <a:spcPts val="1700"/>
              </a:lnSpc>
              <a:spcBef>
                <a:spcPts val="600"/>
              </a:spcBef>
              <a:buFont typeface="Arial"/>
              <a:buChar char="•"/>
              <a:tabLst>
                <a:tab pos="298450" algn="l"/>
              </a:tabLst>
            </a:pPr>
            <a:r>
              <a:rPr sz="1600" spc="-60" dirty="0">
                <a:solidFill>
                  <a:srgbClr val="202020"/>
                </a:solidFill>
                <a:latin typeface="Calibri"/>
                <a:cs typeface="Calibri"/>
              </a:rPr>
              <a:t>Unreported foreign </a:t>
            </a:r>
            <a:r>
              <a:rPr sz="1600" spc="-50" dirty="0">
                <a:solidFill>
                  <a:srgbClr val="202020"/>
                </a:solidFill>
                <a:latin typeface="Calibri"/>
                <a:cs typeface="Calibri"/>
              </a:rPr>
              <a:t>contacts </a:t>
            </a:r>
            <a:r>
              <a:rPr sz="1600" spc="-40" dirty="0">
                <a:solidFill>
                  <a:srgbClr val="202020"/>
                </a:solidFill>
                <a:latin typeface="Calibri"/>
                <a:cs typeface="Calibri"/>
              </a:rPr>
              <a:t>or</a:t>
            </a:r>
            <a:r>
              <a:rPr sz="1600" spc="-8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02020"/>
                </a:solidFill>
                <a:latin typeface="Calibri"/>
                <a:cs typeface="Calibri"/>
              </a:rPr>
              <a:t>travel</a:t>
            </a:r>
            <a:endParaRPr sz="1600">
              <a:latin typeface="Calibri"/>
              <a:cs typeface="Calibri"/>
            </a:endParaRPr>
          </a:p>
          <a:p>
            <a:pPr marL="298450" marR="222250" indent="-285750">
              <a:lnSpc>
                <a:spcPts val="1700"/>
              </a:lnSpc>
              <a:spcBef>
                <a:spcPts val="595"/>
              </a:spcBef>
              <a:buFont typeface="Arial"/>
              <a:buChar char="•"/>
              <a:tabLst>
                <a:tab pos="298450" algn="l"/>
              </a:tabLst>
            </a:pPr>
            <a:r>
              <a:rPr sz="1600" spc="-45" dirty="0">
                <a:solidFill>
                  <a:srgbClr val="202020"/>
                </a:solidFill>
                <a:latin typeface="Calibri"/>
                <a:cs typeface="Calibri"/>
              </a:rPr>
              <a:t>Drug</a:t>
            </a:r>
            <a:r>
              <a:rPr sz="1600" spc="-8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202020"/>
                </a:solidFill>
                <a:latin typeface="Calibri"/>
                <a:cs typeface="Calibri"/>
              </a:rPr>
              <a:t>or</a:t>
            </a:r>
            <a:r>
              <a:rPr sz="1600" spc="-7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55" dirty="0">
                <a:solidFill>
                  <a:srgbClr val="202020"/>
                </a:solidFill>
                <a:latin typeface="Calibri"/>
                <a:cs typeface="Calibri"/>
              </a:rPr>
              <a:t>alcohol</a:t>
            </a:r>
            <a:r>
              <a:rPr sz="1600" spc="-10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202020"/>
                </a:solidFill>
                <a:latin typeface="Calibri"/>
                <a:cs typeface="Calibri"/>
              </a:rPr>
              <a:t>use</a:t>
            </a:r>
            <a:r>
              <a:rPr sz="1600" spc="-7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202020"/>
                </a:solidFill>
                <a:latin typeface="Calibri"/>
                <a:cs typeface="Calibri"/>
              </a:rPr>
              <a:t>in</a:t>
            </a:r>
            <a:r>
              <a:rPr sz="1600" spc="-9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202020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202020"/>
                </a:solidFill>
                <a:latin typeface="Calibri"/>
                <a:cs typeface="Calibri"/>
              </a:rPr>
              <a:t>workplace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27254" y="2215024"/>
            <a:ext cx="2496820" cy="3556635"/>
          </a:xfrm>
          <a:prstGeom prst="rect">
            <a:avLst/>
          </a:prstGeom>
        </p:spPr>
        <p:txBody>
          <a:bodyPr vert="horz" wrap="square" lIns="0" tIns="286385" rIns="0" bIns="0" rtlCol="0">
            <a:spAutoFit/>
          </a:bodyPr>
          <a:lstStyle/>
          <a:p>
            <a:pPr marL="684530">
              <a:lnSpc>
                <a:spcPct val="100000"/>
              </a:lnSpc>
              <a:spcBef>
                <a:spcPts val="2255"/>
              </a:spcBef>
            </a:pPr>
            <a:r>
              <a:rPr sz="3200" b="1" spc="-10" dirty="0">
                <a:solidFill>
                  <a:srgbClr val="2A79AC"/>
                </a:solidFill>
                <a:latin typeface="Calibri"/>
                <a:cs typeface="Calibri"/>
              </a:rPr>
              <a:t>Malice</a:t>
            </a:r>
            <a:endParaRPr sz="3200">
              <a:latin typeface="Calibri"/>
              <a:cs typeface="Calibri"/>
            </a:endParaRPr>
          </a:p>
          <a:p>
            <a:pPr marL="298450" marR="217804" indent="-285750">
              <a:lnSpc>
                <a:spcPct val="88600"/>
              </a:lnSpc>
              <a:spcBef>
                <a:spcPts val="1305"/>
              </a:spcBef>
              <a:buFont typeface="Arial"/>
              <a:buChar char="•"/>
              <a:tabLst>
                <a:tab pos="298450" algn="l"/>
              </a:tabLst>
            </a:pPr>
            <a:r>
              <a:rPr sz="1600" spc="-60" dirty="0">
                <a:solidFill>
                  <a:srgbClr val="202020"/>
                </a:solidFill>
                <a:latin typeface="Calibri"/>
                <a:cs typeface="Calibri"/>
              </a:rPr>
              <a:t>Stealing</a:t>
            </a:r>
            <a:r>
              <a:rPr sz="1600" spc="-5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02020"/>
                </a:solidFill>
                <a:latin typeface="Calibri"/>
                <a:cs typeface="Calibri"/>
              </a:rPr>
              <a:t>sensitive </a:t>
            </a:r>
            <a:r>
              <a:rPr sz="1600" spc="-65" dirty="0">
                <a:solidFill>
                  <a:srgbClr val="202020"/>
                </a:solidFill>
                <a:latin typeface="Calibri"/>
                <a:cs typeface="Calibri"/>
              </a:rPr>
              <a:t>information</a:t>
            </a:r>
            <a:r>
              <a:rPr sz="1600" spc="-7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202020"/>
                </a:solidFill>
                <a:latin typeface="Calibri"/>
                <a:cs typeface="Calibri"/>
              </a:rPr>
              <a:t>and</a:t>
            </a:r>
            <a:r>
              <a:rPr sz="1600" spc="-6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55" dirty="0">
                <a:solidFill>
                  <a:srgbClr val="202020"/>
                </a:solidFill>
                <a:latin typeface="Calibri"/>
                <a:cs typeface="Calibri"/>
              </a:rPr>
              <a:t>sharing</a:t>
            </a:r>
            <a:r>
              <a:rPr sz="1600" spc="-7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202020"/>
                </a:solidFill>
                <a:latin typeface="Calibri"/>
                <a:cs typeface="Calibri"/>
              </a:rPr>
              <a:t>it </a:t>
            </a:r>
            <a:r>
              <a:rPr sz="1600" spc="-60" dirty="0">
                <a:solidFill>
                  <a:srgbClr val="202020"/>
                </a:solidFill>
                <a:latin typeface="Calibri"/>
                <a:cs typeface="Calibri"/>
              </a:rPr>
              <a:t>for</a:t>
            </a:r>
            <a:r>
              <a:rPr sz="16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202020"/>
                </a:solidFill>
                <a:latin typeface="Calibri"/>
                <a:cs typeface="Calibri"/>
              </a:rPr>
              <a:t>personal</a:t>
            </a:r>
            <a:r>
              <a:rPr sz="1600" spc="-6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02020"/>
                </a:solidFill>
                <a:latin typeface="Calibri"/>
                <a:cs typeface="Calibri"/>
              </a:rPr>
              <a:t>gain</a:t>
            </a:r>
            <a:endParaRPr sz="1600">
              <a:latin typeface="Calibri"/>
              <a:cs typeface="Calibri"/>
            </a:endParaRPr>
          </a:p>
          <a:p>
            <a:pPr marL="298450" marR="5080" indent="-285750">
              <a:lnSpc>
                <a:spcPts val="1700"/>
              </a:lnSpc>
              <a:spcBef>
                <a:spcPts val="615"/>
              </a:spcBef>
              <a:buFont typeface="Arial"/>
              <a:buChar char="•"/>
              <a:tabLst>
                <a:tab pos="298450" algn="l"/>
              </a:tabLst>
            </a:pPr>
            <a:r>
              <a:rPr sz="1600" spc="-65" dirty="0">
                <a:solidFill>
                  <a:srgbClr val="202020"/>
                </a:solidFill>
                <a:latin typeface="Calibri"/>
                <a:cs typeface="Calibri"/>
              </a:rPr>
              <a:t>Threatening</a:t>
            </a:r>
            <a:r>
              <a:rPr sz="16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55" dirty="0">
                <a:solidFill>
                  <a:srgbClr val="202020"/>
                </a:solidFill>
                <a:latin typeface="Calibri"/>
                <a:cs typeface="Calibri"/>
              </a:rPr>
              <a:t>violence</a:t>
            </a:r>
            <a:r>
              <a:rPr sz="1600" spc="-2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202020"/>
                </a:solidFill>
                <a:latin typeface="Calibri"/>
                <a:cs typeface="Calibri"/>
              </a:rPr>
              <a:t>against </a:t>
            </a:r>
            <a:r>
              <a:rPr sz="1600" spc="-45" dirty="0">
                <a:solidFill>
                  <a:srgbClr val="202020"/>
                </a:solidFill>
                <a:latin typeface="Calibri"/>
                <a:cs typeface="Calibri"/>
              </a:rPr>
              <a:t>self</a:t>
            </a:r>
            <a:r>
              <a:rPr sz="1600" spc="-9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202020"/>
                </a:solidFill>
                <a:latin typeface="Calibri"/>
                <a:cs typeface="Calibri"/>
              </a:rPr>
              <a:t>or</a:t>
            </a:r>
            <a:r>
              <a:rPr sz="1600" spc="-7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02020"/>
                </a:solidFill>
                <a:latin typeface="Calibri"/>
                <a:cs typeface="Calibri"/>
              </a:rPr>
              <a:t>peers</a:t>
            </a:r>
            <a:endParaRPr sz="1600">
              <a:latin typeface="Calibri"/>
              <a:cs typeface="Calibri"/>
            </a:endParaRPr>
          </a:p>
          <a:p>
            <a:pPr marL="298450" marR="20955" indent="-285750">
              <a:lnSpc>
                <a:spcPts val="1700"/>
              </a:lnSpc>
              <a:spcBef>
                <a:spcPts val="605"/>
              </a:spcBef>
              <a:buFont typeface="Arial"/>
              <a:buChar char="•"/>
              <a:tabLst>
                <a:tab pos="298450" algn="l"/>
              </a:tabLst>
            </a:pPr>
            <a:r>
              <a:rPr sz="1600" spc="-60" dirty="0">
                <a:solidFill>
                  <a:srgbClr val="202020"/>
                </a:solidFill>
                <a:latin typeface="Calibri"/>
                <a:cs typeface="Calibri"/>
              </a:rPr>
              <a:t>Brandishing</a:t>
            </a:r>
            <a:r>
              <a:rPr sz="1600" spc="-9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02020"/>
                </a:solidFill>
                <a:latin typeface="Calibri"/>
                <a:cs typeface="Calibri"/>
              </a:rPr>
              <a:t>a</a:t>
            </a:r>
            <a:r>
              <a:rPr sz="1600" spc="-6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60" dirty="0">
                <a:solidFill>
                  <a:srgbClr val="202020"/>
                </a:solidFill>
                <a:latin typeface="Calibri"/>
                <a:cs typeface="Calibri"/>
              </a:rPr>
              <a:t>weapon</a:t>
            </a:r>
            <a:r>
              <a:rPr sz="1600" spc="-9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202020"/>
                </a:solidFill>
                <a:latin typeface="Calibri"/>
                <a:cs typeface="Calibri"/>
              </a:rPr>
              <a:t>in</a:t>
            </a:r>
            <a:r>
              <a:rPr sz="1600" spc="-7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202020"/>
                </a:solidFill>
                <a:latin typeface="Calibri"/>
                <a:cs typeface="Calibri"/>
              </a:rPr>
              <a:t>the </a:t>
            </a:r>
            <a:r>
              <a:rPr sz="1600" spc="-10" dirty="0">
                <a:solidFill>
                  <a:srgbClr val="202020"/>
                </a:solidFill>
                <a:latin typeface="Calibri"/>
                <a:cs typeface="Calibri"/>
              </a:rPr>
              <a:t>workplace</a:t>
            </a:r>
            <a:endParaRPr sz="1600">
              <a:latin typeface="Calibri"/>
              <a:cs typeface="Calibri"/>
            </a:endParaRPr>
          </a:p>
          <a:p>
            <a:pPr marL="298450" marR="292735" indent="-285750">
              <a:lnSpc>
                <a:spcPct val="88600"/>
              </a:lnSpc>
              <a:spcBef>
                <a:spcPts val="575"/>
              </a:spcBef>
              <a:buFont typeface="Arial"/>
              <a:buChar char="•"/>
              <a:tabLst>
                <a:tab pos="298450" algn="l"/>
              </a:tabLst>
            </a:pPr>
            <a:r>
              <a:rPr sz="1600" spc="-65" dirty="0">
                <a:solidFill>
                  <a:srgbClr val="202020"/>
                </a:solidFill>
                <a:latin typeface="Calibri"/>
                <a:cs typeface="Calibri"/>
              </a:rPr>
              <a:t>Attempting</a:t>
            </a:r>
            <a:r>
              <a:rPr sz="1600" spc="-7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202020"/>
                </a:solidFill>
                <a:latin typeface="Calibri"/>
                <a:cs typeface="Calibri"/>
              </a:rPr>
              <a:t>to</a:t>
            </a:r>
            <a:r>
              <a:rPr sz="1600" spc="-4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202020"/>
                </a:solidFill>
                <a:latin typeface="Calibri"/>
                <a:cs typeface="Calibri"/>
              </a:rPr>
              <a:t>access </a:t>
            </a:r>
            <a:r>
              <a:rPr sz="1600" spc="-65" dirty="0">
                <a:solidFill>
                  <a:srgbClr val="202020"/>
                </a:solidFill>
                <a:latin typeface="Calibri"/>
                <a:cs typeface="Calibri"/>
              </a:rPr>
              <a:t>information</a:t>
            </a:r>
            <a:r>
              <a:rPr sz="1600" spc="-7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40" dirty="0">
                <a:solidFill>
                  <a:srgbClr val="202020"/>
                </a:solidFill>
                <a:latin typeface="Calibri"/>
                <a:cs typeface="Calibri"/>
              </a:rPr>
              <a:t>or </a:t>
            </a:r>
            <a:r>
              <a:rPr sz="1600" spc="-50" dirty="0">
                <a:solidFill>
                  <a:srgbClr val="202020"/>
                </a:solidFill>
                <a:latin typeface="Calibri"/>
                <a:cs typeface="Calibri"/>
              </a:rPr>
              <a:t>space</a:t>
            </a:r>
            <a:r>
              <a:rPr sz="1600" spc="-6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202020"/>
                </a:solidFill>
                <a:latin typeface="Calibri"/>
                <a:cs typeface="Calibri"/>
              </a:rPr>
              <a:t>not </a:t>
            </a:r>
            <a:r>
              <a:rPr sz="1600" spc="-65" dirty="0">
                <a:solidFill>
                  <a:srgbClr val="202020"/>
                </a:solidFill>
                <a:latin typeface="Calibri"/>
                <a:cs typeface="Calibri"/>
              </a:rPr>
              <a:t>relevant</a:t>
            </a:r>
            <a:r>
              <a:rPr sz="1600" spc="-8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50" dirty="0">
                <a:solidFill>
                  <a:srgbClr val="202020"/>
                </a:solidFill>
                <a:latin typeface="Calibri"/>
                <a:cs typeface="Calibri"/>
              </a:rPr>
              <a:t>to</a:t>
            </a:r>
            <a:r>
              <a:rPr sz="1600" spc="-60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45" dirty="0">
                <a:solidFill>
                  <a:srgbClr val="202020"/>
                </a:solidFill>
                <a:latin typeface="Calibri"/>
                <a:cs typeface="Calibri"/>
              </a:rPr>
              <a:t>the</a:t>
            </a:r>
            <a:r>
              <a:rPr sz="1600" spc="-65" dirty="0">
                <a:solidFill>
                  <a:srgbClr val="202020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202020"/>
                </a:solidFill>
                <a:latin typeface="Calibri"/>
                <a:cs typeface="Calibri"/>
              </a:rPr>
              <a:t>work </a:t>
            </a:r>
            <a:r>
              <a:rPr sz="1600" spc="-10" dirty="0">
                <a:solidFill>
                  <a:srgbClr val="202020"/>
                </a:solidFill>
                <a:latin typeface="Calibri"/>
                <a:cs typeface="Calibri"/>
              </a:rPr>
              <a:t>assignment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4700" y="6334255"/>
            <a:ext cx="104895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3CF1C"/>
                </a:solidFill>
                <a:latin typeface="Calibri"/>
                <a:cs typeface="Calibri"/>
              </a:rPr>
              <a:t>NOTE:</a:t>
            </a:r>
            <a:r>
              <a:rPr sz="1600" b="1" spc="-55" dirty="0">
                <a:solidFill>
                  <a:srgbClr val="F3CF1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3CF1C"/>
                </a:solidFill>
                <a:latin typeface="Calibri"/>
                <a:cs typeface="Calibri"/>
              </a:rPr>
              <a:t>Exhibiting</a:t>
            </a:r>
            <a:r>
              <a:rPr sz="1600" b="1" spc="-45" dirty="0">
                <a:solidFill>
                  <a:srgbClr val="F3CF1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3CF1C"/>
                </a:solidFill>
                <a:latin typeface="Calibri"/>
                <a:cs typeface="Calibri"/>
              </a:rPr>
              <a:t>PRIs</a:t>
            </a:r>
            <a:r>
              <a:rPr sz="1600" b="1" spc="-35" dirty="0">
                <a:solidFill>
                  <a:srgbClr val="F3CF1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3CF1C"/>
                </a:solidFill>
                <a:latin typeface="Calibri"/>
                <a:cs typeface="Calibri"/>
              </a:rPr>
              <a:t>does</a:t>
            </a:r>
            <a:r>
              <a:rPr sz="1600" b="1" spc="-35" dirty="0">
                <a:solidFill>
                  <a:srgbClr val="F3CF1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3CF1C"/>
                </a:solidFill>
                <a:latin typeface="Calibri"/>
                <a:cs typeface="Calibri"/>
              </a:rPr>
              <a:t>not</a:t>
            </a:r>
            <a:r>
              <a:rPr sz="1600" b="1" spc="-35" dirty="0">
                <a:solidFill>
                  <a:srgbClr val="F3CF1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3CF1C"/>
                </a:solidFill>
                <a:latin typeface="Calibri"/>
                <a:cs typeface="Calibri"/>
              </a:rPr>
              <a:t>necessarily</a:t>
            </a:r>
            <a:r>
              <a:rPr sz="1600" b="1" spc="-45" dirty="0">
                <a:solidFill>
                  <a:srgbClr val="F3CF1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3CF1C"/>
                </a:solidFill>
                <a:latin typeface="Calibri"/>
                <a:cs typeface="Calibri"/>
              </a:rPr>
              <a:t>mean</a:t>
            </a:r>
            <a:r>
              <a:rPr sz="1600" b="1" spc="-45" dirty="0">
                <a:solidFill>
                  <a:srgbClr val="F3CF1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3CF1C"/>
                </a:solidFill>
                <a:latin typeface="Calibri"/>
                <a:cs typeface="Calibri"/>
              </a:rPr>
              <a:t>someone</a:t>
            </a:r>
            <a:r>
              <a:rPr sz="1600" b="1" spc="-45" dirty="0">
                <a:solidFill>
                  <a:srgbClr val="F3CF1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3CF1C"/>
                </a:solidFill>
                <a:latin typeface="Calibri"/>
                <a:cs typeface="Calibri"/>
              </a:rPr>
              <a:t>is</a:t>
            </a:r>
            <a:r>
              <a:rPr sz="1600" b="1" spc="-50" dirty="0">
                <a:solidFill>
                  <a:srgbClr val="F3CF1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3CF1C"/>
                </a:solidFill>
                <a:latin typeface="Calibri"/>
                <a:cs typeface="Calibri"/>
              </a:rPr>
              <a:t>a</a:t>
            </a:r>
            <a:r>
              <a:rPr sz="1600" b="1" spc="-40" dirty="0">
                <a:solidFill>
                  <a:srgbClr val="F3CF1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3CF1C"/>
                </a:solidFill>
                <a:latin typeface="Calibri"/>
                <a:cs typeface="Calibri"/>
              </a:rPr>
              <a:t>threat.</a:t>
            </a:r>
            <a:r>
              <a:rPr sz="1600" b="1" spc="-45" dirty="0">
                <a:solidFill>
                  <a:srgbClr val="F3CF1C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3CF1C"/>
                </a:solidFill>
                <a:latin typeface="Calibri"/>
                <a:cs typeface="Calibri"/>
              </a:rPr>
              <a:t>However, </a:t>
            </a:r>
            <a:r>
              <a:rPr sz="1600" b="1" dirty="0">
                <a:solidFill>
                  <a:srgbClr val="F3CF1C"/>
                </a:solidFill>
                <a:latin typeface="Calibri"/>
                <a:cs typeface="Calibri"/>
              </a:rPr>
              <a:t>most</a:t>
            </a:r>
            <a:r>
              <a:rPr sz="1600" b="1" spc="-50" dirty="0">
                <a:solidFill>
                  <a:srgbClr val="F3CF1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3CF1C"/>
                </a:solidFill>
                <a:latin typeface="Calibri"/>
                <a:cs typeface="Calibri"/>
              </a:rPr>
              <a:t>insider</a:t>
            </a:r>
            <a:r>
              <a:rPr sz="1600" b="1" spc="-45" dirty="0">
                <a:solidFill>
                  <a:srgbClr val="F3CF1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3CF1C"/>
                </a:solidFill>
                <a:latin typeface="Calibri"/>
                <a:cs typeface="Calibri"/>
              </a:rPr>
              <a:t>threats</a:t>
            </a:r>
            <a:r>
              <a:rPr sz="1600" b="1" spc="-45" dirty="0">
                <a:solidFill>
                  <a:srgbClr val="F3CF1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3CF1C"/>
                </a:solidFill>
                <a:latin typeface="Calibri"/>
                <a:cs typeface="Calibri"/>
              </a:rPr>
              <a:t>exhibit</a:t>
            </a:r>
            <a:r>
              <a:rPr sz="1600" b="1" spc="-45" dirty="0">
                <a:solidFill>
                  <a:srgbClr val="F3CF1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3CF1C"/>
                </a:solidFill>
                <a:latin typeface="Calibri"/>
                <a:cs typeface="Calibri"/>
              </a:rPr>
              <a:t>one</a:t>
            </a:r>
            <a:r>
              <a:rPr sz="1600" b="1" spc="-50" dirty="0">
                <a:solidFill>
                  <a:srgbClr val="F3CF1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3CF1C"/>
                </a:solidFill>
                <a:latin typeface="Calibri"/>
                <a:cs typeface="Calibri"/>
              </a:rPr>
              <a:t>or</a:t>
            </a:r>
            <a:r>
              <a:rPr sz="1600" b="1" spc="-35" dirty="0">
                <a:solidFill>
                  <a:srgbClr val="F3CF1C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3CF1C"/>
                </a:solidFill>
                <a:latin typeface="Calibri"/>
                <a:cs typeface="Calibri"/>
              </a:rPr>
              <a:t>more</a:t>
            </a:r>
            <a:r>
              <a:rPr sz="1600" b="1" spc="-35" dirty="0">
                <a:solidFill>
                  <a:srgbClr val="F3CF1C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3CF1C"/>
                </a:solidFill>
                <a:latin typeface="Calibri"/>
                <a:cs typeface="Calibri"/>
              </a:rPr>
              <a:t>PRI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1687</Words>
  <Application>Microsoft Office PowerPoint</Application>
  <PresentationFormat>Widescreen</PresentationFormat>
  <Paragraphs>180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Wingdings</vt:lpstr>
      <vt:lpstr>Office Theme</vt:lpstr>
      <vt:lpstr>[INSERT AGENCY NAME HERE]</vt:lpstr>
      <vt:lpstr>At the end of this brief, you will be able to:</vt:lpstr>
      <vt:lpstr>What is an Insider Threat?</vt:lpstr>
      <vt:lpstr>How does the damage occur?</vt:lpstr>
      <vt:lpstr>PowerPoint Presentation</vt:lpstr>
      <vt:lpstr>DoD/Federal Agency Insider Threat Programs</vt:lpstr>
      <vt:lpstr>All insider threat programs are required to protect the privacy and civil liberties of the workforce.</vt:lpstr>
      <vt:lpstr>Who is the Insider Threat?</vt:lpstr>
      <vt:lpstr>Unawareness</vt:lpstr>
      <vt:lpstr>Observable PRIs may fall into these categories:</vt:lpstr>
      <vt:lpstr>Indicators in Context The Critical Path, a theory developed by Dr. Eric Shaw and Dr. Laura Sellers</vt:lpstr>
      <vt:lpstr>Christopher Paul Hasson Criminal, Violent or Abusive Conduct</vt:lpstr>
      <vt:lpstr>PRIs:</vt:lpstr>
      <vt:lpstr>PRIs:</vt:lpstr>
      <vt:lpstr>PRIs:</vt:lpstr>
      <vt:lpstr>PRIs: Unexplained affluence, frequent unreported foreign contact, attempts to conceal foreign travel, frequent personal travel beyond known income</vt:lpstr>
      <vt:lpstr>IVAN LOPEZ</vt:lpstr>
      <vt:lpstr>PRIs:</vt:lpstr>
      <vt:lpstr>PowerPoint Presentation</vt:lpstr>
      <vt:lpstr>Spot &amp; Assess</vt:lpstr>
      <vt:lpstr>DOD REPORTING</vt:lpstr>
      <vt:lpstr>INDUSTRY REPORTING</vt:lpstr>
      <vt:lpstr>FAILURE TO REPORT</vt:lpstr>
      <vt:lpstr>AWARENESS IS KEY</vt:lpstr>
      <vt:lpstr>Agency SOP: [NAME and LOCATION]</vt:lpstr>
      <vt:lpstr>You should now be able to: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Wandres</dc:creator>
  <cp:lastModifiedBy>Huettner, Joshua C CTR (USA)</cp:lastModifiedBy>
  <cp:revision>1</cp:revision>
  <dcterms:created xsi:type="dcterms:W3CDTF">2025-08-27T13:09:55Z</dcterms:created>
  <dcterms:modified xsi:type="dcterms:W3CDTF">2025-09-04T14:08:44Z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0x010100EB4FF8084CD11D44B0812DCC875C07A0</vt:lpwstr>
  </property>
  <property fmtid="{D5CDD505-2E9C-101B-9397-08002B2CF9AE}" pid="3" name="Created">
    <vt:filetime>2024-07-17T00:00:00Z</vt:filetime>
  </property>
  <property fmtid="{D5CDD505-2E9C-101B-9397-08002B2CF9AE}" pid="4" name="Creator">
    <vt:lpwstr>Acrobat PDFMaker 24 for PowerPoint</vt:lpwstr>
  </property>
  <property fmtid="{D5CDD505-2E9C-101B-9397-08002B2CF9AE}" pid="5" name="LastSaved">
    <vt:filetime>2025-08-27T00:00:00Z</vt:filetime>
  </property>
  <property fmtid="{D5CDD505-2E9C-101B-9397-08002B2CF9AE}" pid="6" name="Producer">
    <vt:lpwstr>Adobe PDF Library 24.2.118</vt:lpwstr>
  </property>
</Properties>
</file>