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76" r:id="rId3"/>
    <p:sldId id="262" r:id="rId4"/>
    <p:sldId id="270" r:id="rId5"/>
    <p:sldId id="271" r:id="rId6"/>
    <p:sldId id="272" r:id="rId7"/>
    <p:sldId id="273" r:id="rId8"/>
    <p:sldId id="274" r:id="rId9"/>
    <p:sldId id="291" r:id="rId10"/>
    <p:sldId id="279" r:id="rId11"/>
    <p:sldId id="283" r:id="rId12"/>
    <p:sldId id="284" r:id="rId13"/>
    <p:sldId id="275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Layouts" id="{FC07AAB6-66A7-4A4C-8B53-6D7172DF79D0}">
          <p14:sldIdLst>
            <p14:sldId id="281"/>
            <p14:sldId id="276"/>
            <p14:sldId id="262"/>
            <p14:sldId id="270"/>
            <p14:sldId id="271"/>
            <p14:sldId id="272"/>
            <p14:sldId id="273"/>
            <p14:sldId id="274"/>
            <p14:sldId id="291"/>
            <p14:sldId id="279"/>
            <p14:sldId id="283"/>
            <p14:sldId id="284"/>
          </p14:sldIdLst>
        </p14:section>
        <p14:section name="Graphic Elements" id="{E4DCC72B-4D95-40F9-8042-63BDCD910CF1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ce, Richard, CTR, DCSA" initials="PRCD" lastIdx="12" clrIdx="0">
    <p:extLst>
      <p:ext uri="{19B8F6BF-5375-455C-9EA6-DF929625EA0E}">
        <p15:presenceInfo xmlns:p15="http://schemas.microsoft.com/office/powerpoint/2012/main" userId="Price, Richard, CTR, DCSA" providerId="None"/>
      </p:ext>
    </p:extLst>
  </p:cmAuthor>
  <p:cmAuthor id="2" name="Fitzgerald, Brian, CTR, DCSA" initials="FBCD" lastIdx="10" clrIdx="1">
    <p:extLst>
      <p:ext uri="{19B8F6BF-5375-455C-9EA6-DF929625EA0E}">
        <p15:presenceInfo xmlns:p15="http://schemas.microsoft.com/office/powerpoint/2012/main" userId="Fitzgerald, Brian, CTR, DCSA" providerId="None"/>
      </p:ext>
    </p:extLst>
  </p:cmAuthor>
  <p:cmAuthor id="3" name="Bailey, Ian-Michael, CTR, DCSA" initials="BICD" lastIdx="7" clrIdx="2">
    <p:extLst>
      <p:ext uri="{19B8F6BF-5375-455C-9EA6-DF929625EA0E}">
        <p15:presenceInfo xmlns:p15="http://schemas.microsoft.com/office/powerpoint/2012/main" userId="Bailey, Ian-Michael, CTR, DCSA" providerId="None"/>
      </p:ext>
    </p:extLst>
  </p:cmAuthor>
  <p:cmAuthor id="4" name="Reyes, Andrew, CIV, DCSA" initials="RACD" lastIdx="3" clrIdx="3">
    <p:extLst>
      <p:ext uri="{19B8F6BF-5375-455C-9EA6-DF929625EA0E}">
        <p15:presenceInfo xmlns:p15="http://schemas.microsoft.com/office/powerpoint/2012/main" userId="Reyes, Andrew, CIV, DCSA" providerId="None"/>
      </p:ext>
    </p:extLst>
  </p:cmAuthor>
  <p:cmAuthor id="5" name="Swindle, Wanda, CIV, DCSA" initials="SWCD" lastIdx="5" clrIdx="4">
    <p:extLst>
      <p:ext uri="{19B8F6BF-5375-455C-9EA6-DF929625EA0E}">
        <p15:presenceInfo xmlns:p15="http://schemas.microsoft.com/office/powerpoint/2012/main" userId="Swindle, Wanda, CIV, DC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0D0D"/>
    <a:srgbClr val="111111"/>
    <a:srgbClr val="1C1C1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5" autoAdjust="0"/>
    <p:restoredTop sz="79473" autoAdjust="0"/>
  </p:normalViewPr>
  <p:slideViewPr>
    <p:cSldViewPr showGuides="1">
      <p:cViewPr varScale="1">
        <p:scale>
          <a:sx n="88" d="100"/>
          <a:sy n="88" d="100"/>
        </p:scale>
        <p:origin x="2658" y="78"/>
      </p:cViewPr>
      <p:guideLst>
        <p:guide orient="horz" pos="1056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2118-ACD5-421B-BBCA-8514AC743F1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68080-BED9-46F6-8004-5187701B0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21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6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8080-BED9-46F6-8004-5187701B01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7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4373-4B20-4129-AF31-08B56E492051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FF5A4-05FC-4E1C-8642-C585835A4BC6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78738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6.xml"/><Relationship Id="rId6" Type="http://schemas.openxmlformats.org/officeDocument/2006/relationships/slide" Target="slide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.wav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Instructions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To play the Reciprocity Magic 8-Ball game for Adjudicators, go to the “Slide Show” menu and select the “From Beginning” icon.</a:t>
            </a:r>
          </a:p>
          <a:p>
            <a:pPr marL="0" indent="0">
              <a:buNone/>
            </a:pPr>
            <a:endParaRPr lang="en-US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Once the game launches, click to begin the game.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8" name="Oval 1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37126" y="609600"/>
            <a:ext cx="42830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Yes, </a:t>
            </a:r>
            <a:r>
              <a:rPr lang="en-US" sz="3200" dirty="0" smtClean="0">
                <a:solidFill>
                  <a:schemeClr val="bg1"/>
                </a:solidFill>
              </a:rPr>
              <a:t>since the new </a:t>
            </a:r>
            <a:r>
              <a:rPr lang="en-US" sz="3200" dirty="0">
                <a:solidFill>
                  <a:schemeClr val="bg1"/>
                </a:solidFill>
              </a:rPr>
              <a:t>position requires only Secret </a:t>
            </a:r>
            <a:r>
              <a:rPr lang="en-US" sz="3200" dirty="0" smtClean="0">
                <a:solidFill>
                  <a:schemeClr val="bg1"/>
                </a:solidFill>
              </a:rPr>
              <a:t>eligibility. The background </a:t>
            </a:r>
            <a:r>
              <a:rPr lang="en-US" sz="3200" dirty="0">
                <a:solidFill>
                  <a:schemeClr val="bg1"/>
                </a:solidFill>
              </a:rPr>
              <a:t>investigation and adjudication are </a:t>
            </a:r>
            <a:r>
              <a:rPr lang="en-US" sz="3200" dirty="0" smtClean="0">
                <a:solidFill>
                  <a:schemeClr val="bg1"/>
                </a:solidFill>
              </a:rPr>
              <a:t>reciprocal.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710" y="6248400"/>
            <a:ext cx="91440" cy="91440"/>
          </a:xfrm>
          <a:prstGeom prst="rect">
            <a:avLst/>
          </a:prstGeom>
        </p:spPr>
      </p:pic>
      <p:pic>
        <p:nvPicPr>
          <p:cNvPr id="26" name="Picture 25" descr="Next question butt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800600"/>
            <a:ext cx="2139881" cy="1821854"/>
          </a:xfrm>
          <a:prstGeom prst="rect">
            <a:avLst/>
          </a:prstGeom>
        </p:spPr>
      </p:pic>
      <p:grpSp>
        <p:nvGrpSpPr>
          <p:cNvPr id="27" name="Group 2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545" y="3378355"/>
              <a:ext cx="110961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It appears to be TRUE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5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7125" y="1016574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Department of Justice </a:t>
            </a:r>
            <a:r>
              <a:rPr lang="en-US" sz="3200" dirty="0" smtClean="0">
                <a:solidFill>
                  <a:schemeClr val="bg1"/>
                </a:solidFill>
              </a:rPr>
              <a:t>employee, working in a Critical-Sensitive </a:t>
            </a:r>
            <a:r>
              <a:rPr lang="en-US" sz="3200" dirty="0">
                <a:solidFill>
                  <a:schemeClr val="bg1"/>
                </a:solidFill>
              </a:rPr>
              <a:t>position for three </a:t>
            </a:r>
            <a:r>
              <a:rPr lang="en-US" sz="3200" dirty="0" smtClean="0">
                <a:solidFill>
                  <a:schemeClr val="bg1"/>
                </a:solidFill>
              </a:rPr>
              <a:t>years, </a:t>
            </a:r>
            <a:r>
              <a:rPr lang="en-US" sz="3200" dirty="0">
                <a:solidFill>
                  <a:schemeClr val="bg1"/>
                </a:solidFill>
              </a:rPr>
              <a:t>has been assigned to a Joint Task Force requiring SCI </a:t>
            </a:r>
            <a:r>
              <a:rPr lang="en-US" sz="3200" dirty="0" smtClean="0">
                <a:solidFill>
                  <a:schemeClr val="bg1"/>
                </a:solidFill>
              </a:rPr>
              <a:t>access. Does </a:t>
            </a:r>
            <a:r>
              <a:rPr lang="en-US" sz="3200" dirty="0">
                <a:solidFill>
                  <a:schemeClr val="bg1"/>
                </a:solidFill>
              </a:rPr>
              <a:t>reciprocity apply?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086600" y="5486400"/>
            <a:ext cx="1752600" cy="1143000"/>
            <a:chOff x="6019800" y="5181600"/>
            <a:chExt cx="1752600" cy="1143000"/>
          </a:xfrm>
        </p:grpSpPr>
        <p:sp>
          <p:nvSpPr>
            <p:cNvPr id="2" name="Oval Callout 1"/>
            <p:cNvSpPr/>
            <p:nvPr/>
          </p:nvSpPr>
          <p:spPr>
            <a:xfrm>
              <a:off x="6019800" y="5181600"/>
              <a:ext cx="1752600" cy="1143000"/>
            </a:xfrm>
            <a:prstGeom prst="wedgeEllipseCallou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56423" y="5491490"/>
              <a:ext cx="1539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Bebas Neue Bold" panose="020B0606020202050201"/>
                </a:rPr>
                <a:t>ASK</a:t>
              </a:r>
              <a:endParaRPr lang="en-US" sz="2800" b="1" dirty="0">
                <a:solidFill>
                  <a:schemeClr val="bg1"/>
                </a:solidFill>
                <a:latin typeface="Bebas Neue Bold" panose="020B0606020202050201"/>
              </a:endParaRPr>
            </a:p>
          </p:txBody>
        </p:sp>
      </p:grpSp>
      <p:grpSp>
        <p:nvGrpSpPr>
          <p:cNvPr id="18" name="Group 17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9" name="Oval 18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6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8" name="Oval 1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37124" y="228600"/>
            <a:ext cx="42068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While </a:t>
            </a:r>
            <a:r>
              <a:rPr lang="en-US" sz="3200" dirty="0">
                <a:solidFill>
                  <a:schemeClr val="bg1"/>
                </a:solidFill>
              </a:rPr>
              <a:t>the employee has </a:t>
            </a: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Top Secret </a:t>
            </a:r>
            <a:r>
              <a:rPr lang="en-US" sz="3200" dirty="0" smtClean="0">
                <a:solidFill>
                  <a:schemeClr val="bg1"/>
                </a:solidFill>
              </a:rPr>
              <a:t>national </a:t>
            </a:r>
            <a:r>
              <a:rPr lang="en-US" sz="3200" dirty="0">
                <a:solidFill>
                  <a:schemeClr val="bg1"/>
                </a:solidFill>
              </a:rPr>
              <a:t>security </a:t>
            </a:r>
            <a:r>
              <a:rPr lang="en-US" sz="3200" dirty="0" smtClean="0">
                <a:solidFill>
                  <a:schemeClr val="bg1"/>
                </a:solidFill>
              </a:rPr>
              <a:t>eligibility, they do not have eligibility to access SCI information. Thus, </a:t>
            </a:r>
            <a:r>
              <a:rPr lang="en-US" sz="3200" dirty="0">
                <a:solidFill>
                  <a:schemeClr val="bg1"/>
                </a:solidFill>
              </a:rPr>
              <a:t>a new SCI adjudication must be conducted. </a:t>
            </a:r>
          </a:p>
        </p:txBody>
      </p:sp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6710" y="6248400"/>
            <a:ext cx="91440" cy="91440"/>
          </a:xfrm>
          <a:prstGeom prst="rect">
            <a:avLst/>
          </a:prstGeom>
        </p:spPr>
      </p:pic>
      <p:pic>
        <p:nvPicPr>
          <p:cNvPr id="26" name="Picture 25" descr="Next question butt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462" y="4755543"/>
            <a:ext cx="2139881" cy="1821854"/>
          </a:xfrm>
          <a:prstGeom prst="rect">
            <a:avLst/>
          </a:prstGeom>
        </p:spPr>
      </p:pic>
      <p:grpSp>
        <p:nvGrpSpPr>
          <p:cNvPr id="27" name="Group 2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24545" y="3378355"/>
              <a:ext cx="1109616" cy="738664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Seems that is not the case!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6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Image of magic Eight-ball"/>
          <p:cNvGrpSpPr/>
          <p:nvPr/>
        </p:nvGrpSpPr>
        <p:grpSpPr>
          <a:xfrm>
            <a:off x="2209800" y="2133600"/>
            <a:ext cx="4517486" cy="4419600"/>
            <a:chOff x="54514" y="1447800"/>
            <a:chExt cx="4898486" cy="4876800"/>
          </a:xfrm>
        </p:grpSpPr>
        <p:sp>
          <p:nvSpPr>
            <p:cNvPr id="5" name="Oval 4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80375" y="2895600"/>
              <a:ext cx="2497051" cy="2441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Bebas Neue Bold" panose="020B0606020202050201" pitchFamily="34" charset="0"/>
                </a:rPr>
                <a:t>8</a:t>
              </a:r>
              <a:endParaRPr lang="en-US" sz="166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765830">
              <a:off x="1917613" y="1989999"/>
              <a:ext cx="2379749" cy="206253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"/>
                  </a:srgbClr>
                </a:gs>
                <a:gs pos="50000">
                  <a:srgbClr val="FFFFFF">
                    <a:alpha val="39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108780"/>
            <a:ext cx="891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Congratulations, </a:t>
            </a:r>
            <a:r>
              <a:rPr lang="en-US" sz="4800" dirty="0">
                <a:solidFill>
                  <a:schemeClr val="bg1"/>
                </a:solidFill>
              </a:rPr>
              <a:t>you have now increased your level </a:t>
            </a:r>
            <a:r>
              <a:rPr lang="en-US" sz="4800" dirty="0" smtClean="0">
                <a:solidFill>
                  <a:schemeClr val="bg1"/>
                </a:solidFill>
              </a:rPr>
              <a:t>of awareness for </a:t>
            </a:r>
            <a:r>
              <a:rPr lang="en-US" sz="4800" dirty="0">
                <a:solidFill>
                  <a:schemeClr val="bg1"/>
                </a:solidFill>
              </a:rPr>
              <a:t>reciprocity </a:t>
            </a:r>
            <a:r>
              <a:rPr lang="en-US" sz="4800" dirty="0" smtClean="0">
                <a:solidFill>
                  <a:schemeClr val="bg1"/>
                </a:solidFill>
              </a:rPr>
              <a:t>with adjudications!</a:t>
            </a:r>
          </a:p>
          <a:p>
            <a:pPr algn="ctr"/>
            <a:endParaRPr lang="en-US" sz="1000" dirty="0" smtClean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8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Image of Magic Eight-Ball"/>
          <p:cNvGrpSpPr/>
          <p:nvPr/>
        </p:nvGrpSpPr>
        <p:grpSpPr>
          <a:xfrm>
            <a:off x="2057400" y="1600200"/>
            <a:ext cx="4898486" cy="4876800"/>
            <a:chOff x="54514" y="1447800"/>
            <a:chExt cx="4898486" cy="4876800"/>
          </a:xfrm>
        </p:grpSpPr>
        <p:sp>
          <p:nvSpPr>
            <p:cNvPr id="5" name="Oval 4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80375" y="2895600"/>
              <a:ext cx="2497051" cy="2441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Bebas Neue Bold" panose="020B0606020202050201" pitchFamily="34" charset="0"/>
                </a:rPr>
                <a:t>8</a:t>
              </a:r>
              <a:endParaRPr lang="en-US" sz="166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765830">
              <a:off x="1917613" y="1989999"/>
              <a:ext cx="2379749" cy="206253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"/>
                  </a:srgbClr>
                </a:gs>
                <a:gs pos="50000">
                  <a:srgbClr val="FFFFFF">
                    <a:alpha val="39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59910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+mj-lt"/>
              </a:rPr>
              <a:t>Adjudicators - Ask the Magic 8-Ball!</a:t>
            </a:r>
            <a:endParaRPr 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 descr="Play button"/>
          <p:cNvSpPr txBox="1"/>
          <p:nvPr/>
        </p:nvSpPr>
        <p:spPr>
          <a:xfrm>
            <a:off x="7301754" y="4720256"/>
            <a:ext cx="16764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Bebas Neue Bold" panose="020B0606020202050201"/>
              </a:rPr>
              <a:t>PLAY</a:t>
            </a:r>
            <a:endParaRPr lang="en-US" sz="4800" b="1" dirty="0">
              <a:solidFill>
                <a:schemeClr val="bg1"/>
              </a:solidFill>
              <a:latin typeface="Bebas Neue Bold" panose="020B0606020202050201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bg1"/>
                </a:solidFill>
              </a:rPr>
              <a:t>Understanding Eligibility Reciprocity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Security Executive Agent Directive 7 (SEAD 7) codifies </a:t>
            </a:r>
            <a:r>
              <a:rPr lang="en-US" sz="3000" dirty="0">
                <a:solidFill>
                  <a:schemeClr val="bg1"/>
                </a:solidFill>
              </a:rPr>
              <a:t>policy for reciprocal acceptance of investigations and adjudications from </a:t>
            </a:r>
            <a:r>
              <a:rPr lang="en-US" sz="3000" dirty="0" smtClean="0">
                <a:solidFill>
                  <a:schemeClr val="bg1"/>
                </a:solidFill>
              </a:rPr>
              <a:t>authorized </a:t>
            </a:r>
            <a:r>
              <a:rPr lang="en-US" sz="3000" dirty="0">
                <a:solidFill>
                  <a:schemeClr val="bg1"/>
                </a:solidFill>
              </a:rPr>
              <a:t>agencies.</a:t>
            </a:r>
          </a:p>
        </p:txBody>
      </p:sp>
    </p:spTree>
    <p:extLst>
      <p:ext uri="{BB962C8B-B14F-4D97-AF65-F5344CB8AC3E}">
        <p14:creationId xmlns:p14="http://schemas.microsoft.com/office/powerpoint/2010/main" val="30650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0" y="982682"/>
            <a:ext cx="411381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A </a:t>
            </a:r>
            <a:r>
              <a:rPr lang="en-US" sz="2700" dirty="0" smtClean="0">
                <a:solidFill>
                  <a:schemeClr val="bg1"/>
                </a:solidFill>
              </a:rPr>
              <a:t>potential </a:t>
            </a:r>
            <a:r>
              <a:rPr lang="en-US" sz="2700" dirty="0">
                <a:solidFill>
                  <a:schemeClr val="bg1"/>
                </a:solidFill>
              </a:rPr>
              <a:t>DoD civilian </a:t>
            </a:r>
            <a:r>
              <a:rPr lang="en-US" sz="2700" dirty="0" smtClean="0">
                <a:solidFill>
                  <a:schemeClr val="bg1"/>
                </a:solidFill>
              </a:rPr>
              <a:t>employee has received an offer for </a:t>
            </a:r>
            <a:r>
              <a:rPr lang="en-US" sz="2700" dirty="0">
                <a:solidFill>
                  <a:schemeClr val="bg1"/>
                </a:solidFill>
              </a:rPr>
              <a:t>a </a:t>
            </a:r>
            <a:r>
              <a:rPr lang="en-US" sz="2700" dirty="0" smtClean="0">
                <a:solidFill>
                  <a:schemeClr val="bg1"/>
                </a:solidFill>
              </a:rPr>
              <a:t>Noncritical-Sensitive position. </a:t>
            </a:r>
            <a:r>
              <a:rPr lang="en-US" sz="2700" dirty="0">
                <a:solidFill>
                  <a:schemeClr val="bg1"/>
                </a:solidFill>
              </a:rPr>
              <a:t>They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now possess a </a:t>
            </a:r>
            <a:r>
              <a:rPr lang="en-US" sz="2700" dirty="0">
                <a:solidFill>
                  <a:schemeClr val="bg1"/>
                </a:solidFill>
              </a:rPr>
              <a:t>Secret eligibility for their current job with </a:t>
            </a:r>
            <a:r>
              <a:rPr lang="en-US" sz="2700" dirty="0" smtClean="0">
                <a:solidFill>
                  <a:schemeClr val="bg1"/>
                </a:solidFill>
              </a:rPr>
              <a:t>DHS but received </a:t>
            </a:r>
            <a:r>
              <a:rPr lang="en-US" sz="2700" dirty="0">
                <a:solidFill>
                  <a:schemeClr val="bg1"/>
                </a:solidFill>
              </a:rPr>
              <a:t>a DUI </a:t>
            </a:r>
            <a:r>
              <a:rPr lang="en-US" sz="2700" dirty="0" smtClean="0">
                <a:solidFill>
                  <a:schemeClr val="bg1"/>
                </a:solidFill>
              </a:rPr>
              <a:t>citation after the offer was made. Does </a:t>
            </a:r>
            <a:r>
              <a:rPr lang="en-US" sz="2700" dirty="0">
                <a:solidFill>
                  <a:schemeClr val="bg1"/>
                </a:solidFill>
              </a:rPr>
              <a:t>reciprocity </a:t>
            </a:r>
            <a:r>
              <a:rPr lang="en-US" sz="2700" dirty="0" smtClean="0">
                <a:solidFill>
                  <a:schemeClr val="bg1"/>
                </a:solidFill>
              </a:rPr>
              <a:t>apply if they accept the offer?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Oval Callout 7" descr="Ask button">
            <a:hlinkClick r:id="rId6" action="ppaction://hlinksldjump"/>
          </p:cNvPr>
          <p:cNvSpPr/>
          <p:nvPr/>
        </p:nvSpPr>
        <p:spPr>
          <a:xfrm>
            <a:off x="7467600" y="5181600"/>
            <a:ext cx="1447800" cy="1295400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ASK</a:t>
            </a:r>
            <a:endParaRPr lang="en-US" sz="2800" b="1" dirty="0">
              <a:latin typeface="Bebas Neue Bold" panose="020B060602020205020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514" y="0"/>
            <a:ext cx="901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for Adjudicators Magic 8-Ball says.</a:t>
            </a:r>
            <a:endParaRPr lang="en-US" sz="2800" b="1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  <p:grpSp>
        <p:nvGrpSpPr>
          <p:cNvPr id="2" name="Group 1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6" name="Oval 15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380375" y="2895600"/>
              <a:ext cx="2497051" cy="2441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600" dirty="0" smtClean="0">
                  <a:solidFill>
                    <a:schemeClr val="tx1"/>
                  </a:solidFill>
                  <a:latin typeface="Bebas Neue Bold" panose="020B0606020202050201" pitchFamily="34" charset="0"/>
                </a:rPr>
                <a:t>8</a:t>
              </a:r>
              <a:endParaRPr lang="en-US" sz="16600" dirty="0">
                <a:solidFill>
                  <a:schemeClr val="tx1"/>
                </a:solidFill>
                <a:latin typeface="Bebas Neue Bold" panose="020B0606020202050201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765830">
              <a:off x="1917613" y="1989999"/>
              <a:ext cx="2379749" cy="206253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000"/>
                  </a:srgbClr>
                </a:gs>
                <a:gs pos="50000">
                  <a:srgbClr val="FFFFFF">
                    <a:alpha val="39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ablet-bottle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015" y="6210886"/>
            <a:ext cx="24384" cy="24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84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8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927299" y="1879410"/>
            <a:ext cx="4226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No, the DUI will have to be adjudicated before granting </a:t>
            </a:r>
            <a:r>
              <a:rPr lang="en-US" sz="3200" dirty="0" smtClean="0">
                <a:solidFill>
                  <a:schemeClr val="bg1"/>
                </a:solidFill>
              </a:rPr>
              <a:t>reciprocity for DoD </a:t>
            </a:r>
            <a:r>
              <a:rPr lang="en-US" sz="3200" dirty="0">
                <a:solidFill>
                  <a:schemeClr val="bg1"/>
                </a:solidFill>
              </a:rPr>
              <a:t>national security eligibility.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25" name="Oval Callout 24" descr="Next question button">
            <a:hlinkClick r:id="rId6" action="ppaction://hlinksldjump"/>
          </p:cNvPr>
          <p:cNvSpPr/>
          <p:nvPr/>
        </p:nvSpPr>
        <p:spPr>
          <a:xfrm>
            <a:off x="6553200" y="4473834"/>
            <a:ext cx="2092461" cy="1798950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Bebas Neue Bold" panose="020B0606020202050201" pitchFamily="34" charset="0"/>
            </a:endParaRPr>
          </a:p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Next </a:t>
            </a:r>
            <a:r>
              <a:rPr lang="en-US" sz="2800" b="1" dirty="0">
                <a:latin typeface="Bebas Neue Bold" panose="020B0606020202050201" pitchFamily="34" charset="0"/>
              </a:rPr>
              <a:t>Question</a:t>
            </a:r>
          </a:p>
          <a:p>
            <a:pPr algn="ctr"/>
            <a:endParaRPr lang="en-US" sz="2800" dirty="0">
              <a:latin typeface="Bebas Neue Bold" panose="020B0606020202050201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" y="1447800"/>
            <a:ext cx="4898486" cy="4876800"/>
            <a:chOff x="76200" y="1447800"/>
            <a:chExt cx="4898486" cy="4876800"/>
          </a:xfrm>
        </p:grpSpPr>
        <p:sp>
          <p:nvSpPr>
            <p:cNvPr id="35" name="Oval 34"/>
            <p:cNvSpPr/>
            <p:nvPr/>
          </p:nvSpPr>
          <p:spPr>
            <a:xfrm>
              <a:off x="1620534" y="3045447"/>
              <a:ext cx="1960866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6200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26486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4"/>
            <p:cNvSpPr/>
            <p:nvPr/>
          </p:nvSpPr>
          <p:spPr>
            <a:xfrm rot="4687766">
              <a:off x="2032139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4"/>
            <p:cNvSpPr/>
            <p:nvPr/>
          </p:nvSpPr>
          <p:spPr>
            <a:xfrm rot="17533124">
              <a:off x="1469486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ablet-bottle-1">
              <a:hlinkClick r:id=""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pic>
        <p:nvPicPr>
          <p:cNvPr id="3" name="tablet-bottle-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25798" y="6553200"/>
            <a:ext cx="152400" cy="152400"/>
          </a:xfrm>
          <a:prstGeom prst="rect">
            <a:avLst/>
          </a:prstGeom>
        </p:spPr>
      </p:pic>
      <p:grpSp>
        <p:nvGrpSpPr>
          <p:cNvPr id="30" name="Group 29" descr="Eight-ball response- Absolutely yes!"/>
          <p:cNvGrpSpPr/>
          <p:nvPr/>
        </p:nvGrpSpPr>
        <p:grpSpPr>
          <a:xfrm>
            <a:off x="1947949" y="3468491"/>
            <a:ext cx="1328651" cy="1371600"/>
            <a:chOff x="1994735" y="4192993"/>
            <a:chExt cx="1328651" cy="1371600"/>
          </a:xfrm>
        </p:grpSpPr>
        <p:sp>
          <p:nvSpPr>
            <p:cNvPr id="31" name="Isosceles Triangle 30"/>
            <p:cNvSpPr/>
            <p:nvPr/>
          </p:nvSpPr>
          <p:spPr>
            <a:xfrm rot="10800000">
              <a:off x="1994735" y="4192993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20992" y="4229702"/>
              <a:ext cx="1109616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Absolutely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NOT!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33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252" y="990600"/>
            <a:ext cx="4169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State Department employee’s last background investigation for </a:t>
            </a:r>
            <a:r>
              <a:rPr lang="en-US" sz="2800" dirty="0" smtClean="0">
                <a:solidFill>
                  <a:schemeClr val="bg1"/>
                </a:solidFill>
              </a:rPr>
              <a:t>Top </a:t>
            </a:r>
            <a:r>
              <a:rPr lang="en-US" sz="2800" dirty="0">
                <a:solidFill>
                  <a:schemeClr val="bg1"/>
                </a:solidFill>
              </a:rPr>
              <a:t>Secret eligibility was </a:t>
            </a:r>
            <a:r>
              <a:rPr lang="en-US" sz="2800" dirty="0" smtClean="0">
                <a:solidFill>
                  <a:schemeClr val="bg1"/>
                </a:solidFill>
              </a:rPr>
              <a:t>eight </a:t>
            </a:r>
            <a:r>
              <a:rPr lang="en-US" sz="2800" dirty="0">
                <a:solidFill>
                  <a:schemeClr val="bg1"/>
                </a:solidFill>
              </a:rPr>
              <a:t>years ago. </a:t>
            </a:r>
            <a:r>
              <a:rPr lang="en-US" sz="2800" dirty="0" smtClean="0">
                <a:solidFill>
                  <a:schemeClr val="bg1"/>
                </a:solidFill>
              </a:rPr>
              <a:t>They were </a:t>
            </a:r>
            <a:r>
              <a:rPr lang="en-US" sz="2800" dirty="0">
                <a:solidFill>
                  <a:schemeClr val="bg1"/>
                </a:solidFill>
              </a:rPr>
              <a:t>selected </a:t>
            </a:r>
            <a:r>
              <a:rPr lang="en-US" sz="2800" dirty="0" smtClean="0">
                <a:solidFill>
                  <a:schemeClr val="bg1"/>
                </a:solidFill>
              </a:rPr>
              <a:t>to </a:t>
            </a:r>
            <a:r>
              <a:rPr lang="en-US" sz="2800" dirty="0">
                <a:solidFill>
                  <a:schemeClr val="bg1"/>
                </a:solidFill>
              </a:rPr>
              <a:t>fill </a:t>
            </a:r>
            <a:r>
              <a:rPr lang="en-US" sz="2800" dirty="0" smtClean="0">
                <a:solidFill>
                  <a:schemeClr val="bg1"/>
                </a:solidFill>
              </a:rPr>
              <a:t>a Critical-Sensitive </a:t>
            </a:r>
            <a:r>
              <a:rPr lang="en-US" sz="2800" dirty="0">
                <a:solidFill>
                  <a:schemeClr val="bg1"/>
                </a:solidFill>
              </a:rPr>
              <a:t>DoD civilian employee position. Does reciprocity apply?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 descr="Ask button">
            <a:hlinkClick r:id="rId6" action="ppaction://hlinksldjump"/>
          </p:cNvPr>
          <p:cNvSpPr/>
          <p:nvPr/>
        </p:nvSpPr>
        <p:spPr>
          <a:xfrm>
            <a:off x="7091267" y="5029200"/>
            <a:ext cx="1600200" cy="1447800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ASK</a:t>
            </a:r>
            <a:endParaRPr lang="en-US" sz="2800" b="1" dirty="0">
              <a:latin typeface="Bebas Neue Bold" panose="020B0606020202050201" pitchFamily="34" charset="0"/>
            </a:endParaRPr>
          </a:p>
        </p:txBody>
      </p:sp>
      <p:grpSp>
        <p:nvGrpSpPr>
          <p:cNvPr id="5" name="Group 4" descr="Image of Magic Eight-ball"/>
          <p:cNvGrpSpPr/>
          <p:nvPr/>
        </p:nvGrpSpPr>
        <p:grpSpPr>
          <a:xfrm>
            <a:off x="54864" y="1447800"/>
            <a:ext cx="4920760" cy="4876800"/>
            <a:chOff x="54514" y="1447800"/>
            <a:chExt cx="4920760" cy="4876800"/>
          </a:xfrm>
        </p:grpSpPr>
        <p:sp>
          <p:nvSpPr>
            <p:cNvPr id="11" name="Oval 10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588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7074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 rot="4687766">
              <a:off x="2032727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4"/>
            <p:cNvSpPr/>
            <p:nvPr/>
          </p:nvSpPr>
          <p:spPr>
            <a:xfrm rot="17533124">
              <a:off x="1470074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690736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ablet-bottle-1" descr="Image of Magic Eight-ball">
              <a:hlinkClick r:id="" action="ppaction://media"/>
            </p:cNvPr>
            <p:cNvPicPr>
              <a:picLocks noChangeAspect="1"/>
            </p:cNvPicPr>
            <p:nvPr>
              <a:audioFile r:link="rId3"/>
              <p:extLst>
                <p:ext uri="{DAA4B4D4-6D71-4841-9C94-3DE7FCFB9230}">
                  <p14:media xmlns:p14="http://schemas.microsoft.com/office/powerpoint/2010/main" r:embed="rId2"/>
                </p:ext>
              </p:extLst>
            </p:nvPr>
          </p:nvPicPr>
          <p:blipFill>
            <a:blip r:embed="rId7"/>
            <a:stretch>
              <a:fillRect/>
            </a:stretch>
          </p:blipFill>
          <p:spPr>
            <a:xfrm>
              <a:off x="152400" y="6254613"/>
              <a:ext cx="24384" cy="2438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27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8829666" y="6550070"/>
            <a:ext cx="161934" cy="1619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89926" y="272037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No, </a:t>
            </a:r>
            <a:r>
              <a:rPr lang="en-US" sz="3200" dirty="0" smtClean="0">
                <a:solidFill>
                  <a:schemeClr val="bg1"/>
                </a:solidFill>
              </a:rPr>
              <a:t>as the background </a:t>
            </a:r>
            <a:r>
              <a:rPr lang="en-US" sz="3200" dirty="0">
                <a:solidFill>
                  <a:schemeClr val="bg1"/>
                </a:solidFill>
              </a:rPr>
              <a:t>investigation is </a:t>
            </a:r>
            <a:r>
              <a:rPr lang="en-US" sz="3200" dirty="0" smtClean="0">
                <a:solidFill>
                  <a:schemeClr val="bg1"/>
                </a:solidFill>
              </a:rPr>
              <a:t>now out </a:t>
            </a:r>
            <a:r>
              <a:rPr lang="en-US" sz="3200" dirty="0">
                <a:solidFill>
                  <a:schemeClr val="bg1"/>
                </a:solidFill>
              </a:rPr>
              <a:t>of </a:t>
            </a:r>
            <a:r>
              <a:rPr lang="en-US" sz="3200" dirty="0" smtClean="0">
                <a:solidFill>
                  <a:schemeClr val="bg1"/>
                </a:solidFill>
              </a:rPr>
              <a:t>scope.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Oval Callout 18" descr="Next question button">
            <a:hlinkClick r:id="rId6" action="ppaction://hlinksldjump"/>
          </p:cNvPr>
          <p:cNvSpPr/>
          <p:nvPr/>
        </p:nvSpPr>
        <p:spPr>
          <a:xfrm>
            <a:off x="6695052" y="4742380"/>
            <a:ext cx="2073177" cy="1530404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Bebas Neue Bold" panose="020B0606020202050201" pitchFamily="34" charset="0"/>
            </a:endParaRPr>
          </a:p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Next </a:t>
            </a:r>
            <a:r>
              <a:rPr lang="en-US" sz="2800" b="1" dirty="0">
                <a:latin typeface="Bebas Neue Bold" panose="020B0606020202050201" pitchFamily="34" charset="0"/>
              </a:rPr>
              <a:t>Question</a:t>
            </a:r>
          </a:p>
          <a:p>
            <a:pPr algn="ctr"/>
            <a:endParaRPr lang="en-US" sz="2800" dirty="0">
              <a:latin typeface="Bebas Neue Bold" panose="020B0606020202050201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25440" y="3086099"/>
            <a:ext cx="1981200" cy="1905001"/>
          </a:xfrm>
          <a:prstGeom prst="ellipse">
            <a:avLst/>
          </a:prstGeom>
          <a:solidFill>
            <a:srgbClr val="0D0D0D">
              <a:alpha val="14902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0040" y="1905000"/>
            <a:ext cx="4648200" cy="4419600"/>
            <a:chOff x="304800" y="1905000"/>
            <a:chExt cx="4648200" cy="4419600"/>
          </a:xfrm>
        </p:grpSpPr>
        <p:sp>
          <p:nvSpPr>
            <p:cNvPr id="6" name="Oval 5"/>
            <p:cNvSpPr/>
            <p:nvPr/>
          </p:nvSpPr>
          <p:spPr>
            <a:xfrm>
              <a:off x="359664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4"/>
            <p:cNvSpPr/>
            <p:nvPr/>
          </p:nvSpPr>
          <p:spPr>
            <a:xfrm rot="4687766">
              <a:off x="1989117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 rot="17533124">
              <a:off x="1426464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" y="6248400"/>
            <a:ext cx="24384" cy="243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64" y="1447800"/>
            <a:ext cx="4669886" cy="4343400"/>
          </a:xfrm>
          <a:prstGeom prst="ellipse">
            <a:avLst/>
          </a:prstGeom>
          <a:solidFill>
            <a:srgbClr val="111111">
              <a:alpha val="5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 descr="Eight-ball response- Absolutely yes!"/>
          <p:cNvGrpSpPr/>
          <p:nvPr/>
        </p:nvGrpSpPr>
        <p:grpSpPr>
          <a:xfrm>
            <a:off x="1947949" y="3468491"/>
            <a:ext cx="1328651" cy="1371600"/>
            <a:chOff x="1994735" y="4192993"/>
            <a:chExt cx="1328651" cy="1371600"/>
          </a:xfrm>
        </p:grpSpPr>
        <p:sp>
          <p:nvSpPr>
            <p:cNvPr id="23" name="Isosceles Triangle 22"/>
            <p:cNvSpPr/>
            <p:nvPr/>
          </p:nvSpPr>
          <p:spPr>
            <a:xfrm rot="10800000">
              <a:off x="1994735" y="4192993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4186" y="4229702"/>
              <a:ext cx="1126422" cy="52322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It seems it will not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5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7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Image of Magic Eight-ball"/>
          <p:cNvGrpSpPr/>
          <p:nvPr/>
        </p:nvGrpSpPr>
        <p:grpSpPr>
          <a:xfrm>
            <a:off x="54864" y="1447800"/>
            <a:ext cx="4898486" cy="4876800"/>
            <a:chOff x="54514" y="1447800"/>
            <a:chExt cx="4898486" cy="4876800"/>
          </a:xfrm>
        </p:grpSpPr>
        <p:sp>
          <p:nvSpPr>
            <p:cNvPr id="5" name="Oval 4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65577" y="990600"/>
            <a:ext cx="419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Department of Energy civilian </a:t>
            </a:r>
            <a:r>
              <a:rPr lang="en-US" sz="2800" dirty="0" smtClean="0">
                <a:solidFill>
                  <a:schemeClr val="bg1"/>
                </a:solidFill>
              </a:rPr>
              <a:t>employee </a:t>
            </a:r>
            <a:r>
              <a:rPr lang="en-US" sz="2800" dirty="0">
                <a:solidFill>
                  <a:schemeClr val="bg1"/>
                </a:solidFill>
              </a:rPr>
              <a:t>with </a:t>
            </a:r>
            <a:r>
              <a:rPr lang="en-US" sz="2800" dirty="0" smtClean="0">
                <a:solidFill>
                  <a:schemeClr val="bg1"/>
                </a:solidFill>
              </a:rPr>
              <a:t>a favorable, in-scope adjudication was </a:t>
            </a:r>
            <a:r>
              <a:rPr lang="en-US" sz="2800" dirty="0">
                <a:solidFill>
                  <a:schemeClr val="bg1"/>
                </a:solidFill>
              </a:rPr>
              <a:t>recently hired by </a:t>
            </a:r>
            <a:r>
              <a:rPr lang="en-US" sz="2800" dirty="0" smtClean="0">
                <a:solidFill>
                  <a:schemeClr val="bg1"/>
                </a:solidFill>
              </a:rPr>
              <a:t>the DoD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solidFill>
                  <a:schemeClr val="bg1"/>
                </a:solidFill>
              </a:rPr>
              <a:t>Prior </a:t>
            </a:r>
            <a:r>
              <a:rPr lang="en-US" sz="2800" dirty="0">
                <a:solidFill>
                  <a:schemeClr val="bg1"/>
                </a:solidFill>
              </a:rPr>
              <a:t>to starting </a:t>
            </a:r>
            <a:r>
              <a:rPr lang="en-US" sz="2800" dirty="0" smtClean="0">
                <a:solidFill>
                  <a:schemeClr val="bg1"/>
                </a:solidFill>
              </a:rPr>
              <a:t>their </a:t>
            </a:r>
            <a:r>
              <a:rPr lang="en-US" sz="2800" dirty="0">
                <a:solidFill>
                  <a:schemeClr val="bg1"/>
                </a:solidFill>
              </a:rPr>
              <a:t>new </a:t>
            </a:r>
            <a:r>
              <a:rPr lang="en-US" sz="2800" dirty="0" smtClean="0">
                <a:solidFill>
                  <a:schemeClr val="bg1"/>
                </a:solidFill>
              </a:rPr>
              <a:t>DoD job, they married a </a:t>
            </a:r>
            <a:r>
              <a:rPr lang="en-US" sz="2800" dirty="0">
                <a:solidFill>
                  <a:schemeClr val="bg1"/>
                </a:solidFill>
              </a:rPr>
              <a:t>resident of </a:t>
            </a:r>
            <a:r>
              <a:rPr lang="en-US" sz="2800" dirty="0" smtClean="0">
                <a:solidFill>
                  <a:schemeClr val="bg1"/>
                </a:solidFill>
              </a:rPr>
              <a:t>Guam. Does </a:t>
            </a:r>
            <a:r>
              <a:rPr lang="en-US" sz="2800" dirty="0">
                <a:solidFill>
                  <a:schemeClr val="bg1"/>
                </a:solidFill>
              </a:rPr>
              <a:t>reciprocity apply?</a:t>
            </a:r>
          </a:p>
        </p:txBody>
      </p:sp>
      <p:sp>
        <p:nvSpPr>
          <p:cNvPr id="15" name="Oval Callout 14" descr="Ask button">
            <a:hlinkClick r:id="rId7" action="ppaction://hlinksldjump"/>
          </p:cNvPr>
          <p:cNvSpPr/>
          <p:nvPr/>
        </p:nvSpPr>
        <p:spPr>
          <a:xfrm>
            <a:off x="6927243" y="5029200"/>
            <a:ext cx="1825967" cy="1442884"/>
          </a:xfrm>
          <a:prstGeom prst="wedgeEllipseCallout">
            <a:avLst>
              <a:gd name="adj1" fmla="val 7738"/>
              <a:gd name="adj2" fmla="val 63763"/>
            </a:avLst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ebas Neue Bold" panose="020B0606020202050201" pitchFamily="34" charset="0"/>
              </a:rPr>
              <a:t>ASK</a:t>
            </a:r>
            <a:endParaRPr lang="en-US" sz="2800" b="1" dirty="0">
              <a:latin typeface="Bebas Neue Bold" panose="020B0606020202050201" pitchFamily="34" charset="0"/>
            </a:endParaRPr>
          </a:p>
        </p:txBody>
      </p:sp>
      <p:pic>
        <p:nvPicPr>
          <p:cNvPr id="16" name="319995_5440319-lq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" y="6482135"/>
            <a:ext cx="24384" cy="24384"/>
          </a:xfrm>
          <a:prstGeom prst="rect">
            <a:avLst/>
          </a:prstGeom>
        </p:spPr>
      </p:pic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14" y="6482135"/>
            <a:ext cx="24384" cy="243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7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8" name="Oval 7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18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938050" y="260793"/>
            <a:ext cx="42184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Yes, </a:t>
            </a:r>
            <a:r>
              <a:rPr lang="en-US" sz="3200" dirty="0" smtClean="0">
                <a:solidFill>
                  <a:schemeClr val="bg1"/>
                </a:solidFill>
              </a:rPr>
              <a:t>it does apply. Anyone </a:t>
            </a:r>
            <a:r>
              <a:rPr lang="en-US" sz="3200" dirty="0">
                <a:solidFill>
                  <a:schemeClr val="bg1"/>
                </a:solidFill>
              </a:rPr>
              <a:t>born in </a:t>
            </a:r>
            <a:r>
              <a:rPr lang="en-US" sz="3200" dirty="0" smtClean="0">
                <a:solidFill>
                  <a:schemeClr val="bg1"/>
                </a:solidFill>
              </a:rPr>
              <a:t>Guam acquires US </a:t>
            </a:r>
            <a:r>
              <a:rPr lang="en-US" sz="3200" dirty="0">
                <a:solidFill>
                  <a:schemeClr val="bg1"/>
                </a:solidFill>
              </a:rPr>
              <a:t>citizenship at </a:t>
            </a:r>
            <a:r>
              <a:rPr lang="en-US" sz="3200" dirty="0" smtClean="0">
                <a:solidFill>
                  <a:schemeClr val="bg1"/>
                </a:solidFill>
              </a:rPr>
              <a:t>birth. Hence, </a:t>
            </a:r>
            <a:r>
              <a:rPr lang="en-US" sz="3200" dirty="0">
                <a:solidFill>
                  <a:schemeClr val="bg1"/>
                </a:solidFill>
              </a:rPr>
              <a:t>a new background investigation is not required. </a:t>
            </a:r>
          </a:p>
        </p:txBody>
      </p:sp>
      <p:pic>
        <p:nvPicPr>
          <p:cNvPr id="14" name="Picture 13" descr="Next question butt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741407"/>
            <a:ext cx="2139881" cy="1821854"/>
          </a:xfrm>
          <a:prstGeom prst="rect">
            <a:avLst/>
          </a:prstGeom>
        </p:spPr>
      </p:pic>
      <p:pic>
        <p:nvPicPr>
          <p:cNvPr id="2" name="tablet-bottle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9095237" y="6448961"/>
            <a:ext cx="228600" cy="228600"/>
          </a:xfrm>
          <a:prstGeom prst="rect">
            <a:avLst/>
          </a:prstGeom>
        </p:spPr>
      </p:pic>
      <p:grpSp>
        <p:nvGrpSpPr>
          <p:cNvPr id="17" name="Group 16" descr="Eight-ball response-Most definitely yes!"/>
          <p:cNvGrpSpPr/>
          <p:nvPr/>
        </p:nvGrpSpPr>
        <p:grpSpPr>
          <a:xfrm>
            <a:off x="1994736" y="3429000"/>
            <a:ext cx="1328651" cy="1371600"/>
            <a:chOff x="2040332" y="3352800"/>
            <a:chExt cx="1328651" cy="1371600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2040332" y="3352800"/>
              <a:ext cx="1328651" cy="1371600"/>
            </a:xfrm>
            <a:prstGeom prst="triangle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24545" y="3378355"/>
              <a:ext cx="1109616" cy="738664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It appears that it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Franklin Gothic Demi" panose="020B0703020102020204" pitchFamily="34" charset="0"/>
                </a:rPr>
                <a:t>does</a:t>
              </a:r>
              <a:endParaRPr lang="en-US" sz="14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Franklin Gothic Demi" panose="020B07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6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57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7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06680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Department of Treasury employee’s last background </a:t>
            </a:r>
            <a:r>
              <a:rPr lang="en-US" sz="2800" dirty="0" smtClean="0">
                <a:solidFill>
                  <a:schemeClr val="bg1"/>
                </a:solidFill>
              </a:rPr>
              <a:t>investigation for Top </a:t>
            </a:r>
            <a:r>
              <a:rPr lang="en-US" sz="2800" dirty="0">
                <a:solidFill>
                  <a:schemeClr val="bg1"/>
                </a:solidFill>
              </a:rPr>
              <a:t>Secret </a:t>
            </a:r>
            <a:r>
              <a:rPr lang="en-US" sz="2800" dirty="0" smtClean="0">
                <a:solidFill>
                  <a:schemeClr val="bg1"/>
                </a:solidFill>
              </a:rPr>
              <a:t>eligibility was </a:t>
            </a:r>
            <a:r>
              <a:rPr lang="en-US" sz="2800" dirty="0">
                <a:solidFill>
                  <a:schemeClr val="bg1"/>
                </a:solidFill>
              </a:rPr>
              <a:t>eight years ago. </a:t>
            </a:r>
            <a:r>
              <a:rPr lang="en-US" sz="2800" dirty="0" smtClean="0">
                <a:solidFill>
                  <a:schemeClr val="bg1"/>
                </a:solidFill>
              </a:rPr>
              <a:t>They were selected </a:t>
            </a:r>
            <a:r>
              <a:rPr lang="en-US" sz="2800" dirty="0">
                <a:solidFill>
                  <a:schemeClr val="bg1"/>
                </a:solidFill>
              </a:rPr>
              <a:t>for a </a:t>
            </a:r>
            <a:r>
              <a:rPr lang="en-US" sz="2800" dirty="0" smtClean="0">
                <a:solidFill>
                  <a:schemeClr val="bg1"/>
                </a:solidFill>
              </a:rPr>
              <a:t>Noncritical-Sensitive </a:t>
            </a:r>
            <a:r>
              <a:rPr lang="en-US" sz="2800" dirty="0">
                <a:solidFill>
                  <a:schemeClr val="bg1"/>
                </a:solidFill>
              </a:rPr>
              <a:t>DoD civilian employee position. </a:t>
            </a:r>
            <a:r>
              <a:rPr lang="en-US" sz="2800" dirty="0" smtClean="0">
                <a:solidFill>
                  <a:schemeClr val="bg1"/>
                </a:solidFill>
              </a:rPr>
              <a:t>Does </a:t>
            </a:r>
            <a:r>
              <a:rPr lang="en-US" sz="2800" dirty="0">
                <a:solidFill>
                  <a:schemeClr val="bg1"/>
                </a:solidFill>
              </a:rPr>
              <a:t>reciprocity apply?</a:t>
            </a:r>
          </a:p>
        </p:txBody>
      </p:sp>
      <p:grpSp>
        <p:nvGrpSpPr>
          <p:cNvPr id="18" name="Group 17" descr="Image of Magic Eight-ball"/>
          <p:cNvGrpSpPr/>
          <p:nvPr/>
        </p:nvGrpSpPr>
        <p:grpSpPr>
          <a:xfrm>
            <a:off x="54514" y="1447800"/>
            <a:ext cx="4898486" cy="4876800"/>
            <a:chOff x="54514" y="1447800"/>
            <a:chExt cx="4898486" cy="4876800"/>
          </a:xfrm>
        </p:grpSpPr>
        <p:sp>
          <p:nvSpPr>
            <p:cNvPr id="19" name="Oval 18"/>
            <p:cNvSpPr/>
            <p:nvPr/>
          </p:nvSpPr>
          <p:spPr>
            <a:xfrm>
              <a:off x="54514" y="1447800"/>
              <a:ext cx="4669886" cy="4343400"/>
            </a:xfrm>
            <a:prstGeom prst="ellipse">
              <a:avLst/>
            </a:prstGeom>
            <a:solidFill>
              <a:srgbClr val="111111">
                <a:alpha val="5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000" y="2057400"/>
              <a:ext cx="4495800" cy="388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905000"/>
              <a:ext cx="4648200" cy="4419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4"/>
            <p:cNvSpPr/>
            <p:nvPr/>
          </p:nvSpPr>
          <p:spPr>
            <a:xfrm rot="4687766">
              <a:off x="2010453" y="2784964"/>
              <a:ext cx="3505345" cy="2281996"/>
            </a:xfrm>
            <a:custGeom>
              <a:avLst/>
              <a:gdLst/>
              <a:ahLst/>
              <a:cxnLst/>
              <a:rect l="l" t="t" r="r" b="b"/>
              <a:pathLst>
                <a:path w="3276600" h="2165349">
                  <a:moveTo>
                    <a:pt x="0" y="1181100"/>
                  </a:moveTo>
                  <a:cubicBezTo>
                    <a:pt x="0" y="528796"/>
                    <a:pt x="733492" y="0"/>
                    <a:pt x="1638300" y="0"/>
                  </a:cubicBezTo>
                  <a:cubicBezTo>
                    <a:pt x="2543108" y="0"/>
                    <a:pt x="3276600" y="528796"/>
                    <a:pt x="3276600" y="1181100"/>
                  </a:cubicBezTo>
                  <a:cubicBezTo>
                    <a:pt x="3276600" y="1592182"/>
                    <a:pt x="2985293" y="1954212"/>
                    <a:pt x="2543188" y="2165349"/>
                  </a:cubicBezTo>
                  <a:cubicBezTo>
                    <a:pt x="2486675" y="1675116"/>
                    <a:pt x="2085199" y="1295400"/>
                    <a:pt x="1598447" y="1295400"/>
                  </a:cubicBezTo>
                  <a:cubicBezTo>
                    <a:pt x="1124641" y="1295400"/>
                    <a:pt x="731636" y="1655186"/>
                    <a:pt x="659397" y="2126570"/>
                  </a:cubicBezTo>
                  <a:cubicBezTo>
                    <a:pt x="258847" y="1912519"/>
                    <a:pt x="0" y="1568602"/>
                    <a:pt x="0" y="11811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7000">
                  <a:schemeClr val="bg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4"/>
            <p:cNvSpPr/>
            <p:nvPr/>
          </p:nvSpPr>
          <p:spPr>
            <a:xfrm rot="17533124">
              <a:off x="1447800" y="2895600"/>
              <a:ext cx="2422525" cy="2286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965638" y="173421"/>
                  </a:moveTo>
                  <a:cubicBezTo>
                    <a:pt x="531011" y="173421"/>
                    <a:pt x="178676" y="522815"/>
                    <a:pt x="178676" y="953814"/>
                  </a:cubicBezTo>
                  <a:cubicBezTo>
                    <a:pt x="178676" y="1384813"/>
                    <a:pt x="531011" y="1734207"/>
                    <a:pt x="965638" y="1734207"/>
                  </a:cubicBezTo>
                  <a:cubicBezTo>
                    <a:pt x="1400265" y="1734207"/>
                    <a:pt x="1752600" y="1384813"/>
                    <a:pt x="1752600" y="953814"/>
                  </a:cubicBezTo>
                  <a:cubicBezTo>
                    <a:pt x="1752600" y="522815"/>
                    <a:pt x="1400265" y="173421"/>
                    <a:pt x="965638" y="1734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668462" y="3086099"/>
              <a:ext cx="1981200" cy="1905001"/>
            </a:xfrm>
            <a:prstGeom prst="ellipse">
              <a:avLst/>
            </a:prstGeom>
            <a:solidFill>
              <a:srgbClr val="0D0D0D">
                <a:alpha val="14902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122858" y="6206783"/>
              <a:ext cx="24384" cy="24384"/>
            </a:xfrm>
            <a:prstGeom prst="rect">
              <a:avLst/>
            </a:prstGeom>
          </p:spPr>
        </p:pic>
        <p:pic>
          <p:nvPicPr>
            <p:cNvPr id="26" name="tablet-bottle-1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76200" y="6248400"/>
              <a:ext cx="24384" cy="24384"/>
            </a:xfrm>
            <a:prstGeom prst="rect">
              <a:avLst/>
            </a:prstGeom>
          </p:spPr>
        </p:pic>
      </p:grpSp>
      <p:sp>
        <p:nvSpPr>
          <p:cNvPr id="2" name="Oval Callout 1"/>
          <p:cNvSpPr/>
          <p:nvPr/>
        </p:nvSpPr>
        <p:spPr>
          <a:xfrm>
            <a:off x="6858000" y="4953000"/>
            <a:ext cx="1905000" cy="1582085"/>
          </a:xfrm>
          <a:prstGeom prst="wedgeEllipseCallout">
            <a:avLst>
              <a:gd name="adj1" fmla="val 32021"/>
              <a:gd name="adj2" fmla="val 63149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ASK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bas Neue Bold" panose="020B0606020202050201" pitchFamily="34" charset="0"/>
              </a:rPr>
              <a:t>Click “Ask” to see what the Reciprocity Magic 8-Ball says.</a:t>
            </a:r>
            <a:endParaRPr lang="en-US" sz="2800" dirty="0">
              <a:solidFill>
                <a:schemeClr val="bg1"/>
              </a:solidFill>
              <a:latin typeface="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1"/>
  <p:tag name="ARTICULATE_REFERENCE_ID" val="da4a41ed-e0cd-4512-b702-55bc9ae6f64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8784516-z:\dropbox (personal)\work samples\magic_8_ball.pptx"/>
  <p:tag name="ARTICULATE_PRESENTER_VERSION" val="7"/>
  <p:tag name="ARTICULATE_USED_PAGE_ORIENTATION" val="1"/>
  <p:tag name="ARTICULATE_USED_PAGE_SIZE" val="1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0fb2c5c-fad7-4020-a629-40f69658b138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UDIO_ID" val="262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0fb2c5c-fad7-4020-a629-40f69658b138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UDIO_ID" val="270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f0fb2c5c-fad7-4020-a629-40f69658b138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UDIO_ID" val="262"/>
  <p:tag name="ARTICULATE_USED_LAYOUT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6429</TotalTime>
  <Words>486</Words>
  <Application>Microsoft Office PowerPoint</Application>
  <PresentationFormat>On-screen Show (4:3)</PresentationFormat>
  <Paragraphs>54</Paragraphs>
  <Slides>13</Slides>
  <Notes>10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Bebas Neue Bold</vt:lpstr>
      <vt:lpstr>Calibri</vt:lpstr>
      <vt:lpstr>Franklin Gothic Demi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trimmer</dc:creator>
  <cp:lastModifiedBy>Fitzgerald, Brian, CTR, DCSA</cp:lastModifiedBy>
  <cp:revision>264</cp:revision>
  <dcterms:created xsi:type="dcterms:W3CDTF">2010-11-22T22:59:46Z</dcterms:created>
  <dcterms:modified xsi:type="dcterms:W3CDTF">2020-04-28T12:37:42Z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953A8443-9CC7-4BF5-88C0-8F29F3C8732D</vt:lpwstr>
  </property>
  <property fmtid="{D5CDD505-2E9C-101B-9397-08002B2CF9AE}" pid="3" name="ArticulatePath">
    <vt:lpwstr>magic_8_ball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Z:\Dropbox (Personal)\Work Samples\magic_8_ball.ppta</vt:lpwstr>
  </property>
</Properties>
</file>