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76" r:id="rId3"/>
    <p:sldId id="262" r:id="rId4"/>
    <p:sldId id="270" r:id="rId5"/>
    <p:sldId id="271" r:id="rId6"/>
    <p:sldId id="272" r:id="rId7"/>
    <p:sldId id="273" r:id="rId8"/>
    <p:sldId id="274" r:id="rId9"/>
    <p:sldId id="291" r:id="rId10"/>
    <p:sldId id="279" r:id="rId11"/>
    <p:sldId id="283" r:id="rId12"/>
    <p:sldId id="284" r:id="rId13"/>
    <p:sldId id="292" r:id="rId14"/>
    <p:sldId id="293" r:id="rId15"/>
    <p:sldId id="275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Layouts" id="{FC07AAB6-66A7-4A4C-8B53-6D7172DF79D0}">
          <p14:sldIdLst>
            <p14:sldId id="281"/>
            <p14:sldId id="276"/>
            <p14:sldId id="262"/>
            <p14:sldId id="270"/>
            <p14:sldId id="271"/>
            <p14:sldId id="272"/>
            <p14:sldId id="273"/>
            <p14:sldId id="274"/>
            <p14:sldId id="291"/>
            <p14:sldId id="279"/>
            <p14:sldId id="283"/>
            <p14:sldId id="284"/>
            <p14:sldId id="292"/>
            <p14:sldId id="293"/>
          </p14:sldIdLst>
        </p14:section>
        <p14:section name="Graphic Elements" id="{E4DCC72B-4D95-40F9-8042-63BDCD910CF1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ce, Richard, CTR, DCSA" initials="PRCD" lastIdx="12" clrIdx="0">
    <p:extLst>
      <p:ext uri="{19B8F6BF-5375-455C-9EA6-DF929625EA0E}">
        <p15:presenceInfo xmlns:p15="http://schemas.microsoft.com/office/powerpoint/2012/main" userId="Price, Richard, CTR, DCSA" providerId="None"/>
      </p:ext>
    </p:extLst>
  </p:cmAuthor>
  <p:cmAuthor id="2" name="Fitzgerald, Brian, CTR, DCSA" initials="FBCD" lastIdx="9" clrIdx="1">
    <p:extLst>
      <p:ext uri="{19B8F6BF-5375-455C-9EA6-DF929625EA0E}">
        <p15:presenceInfo xmlns:p15="http://schemas.microsoft.com/office/powerpoint/2012/main" userId="Fitzgerald, Brian, CTR, DCSA" providerId="None"/>
      </p:ext>
    </p:extLst>
  </p:cmAuthor>
  <p:cmAuthor id="3" name="Bailey, Ian-Michael, CTR, DCSA" initials="BICD" lastIdx="7" clrIdx="2">
    <p:extLst>
      <p:ext uri="{19B8F6BF-5375-455C-9EA6-DF929625EA0E}">
        <p15:presenceInfo xmlns:p15="http://schemas.microsoft.com/office/powerpoint/2012/main" userId="Bailey, Ian-Michael, CTR, DCSA" providerId="None"/>
      </p:ext>
    </p:extLst>
  </p:cmAuthor>
  <p:cmAuthor id="4" name="Reyes, Andrew, CIV, DCSA" initials="RACD" lastIdx="6" clrIdx="3">
    <p:extLst>
      <p:ext uri="{19B8F6BF-5375-455C-9EA6-DF929625EA0E}">
        <p15:presenceInfo xmlns:p15="http://schemas.microsoft.com/office/powerpoint/2012/main" userId="Reyes, Andrew, CIV, DCSA" providerId="None"/>
      </p:ext>
    </p:extLst>
  </p:cmAuthor>
  <p:cmAuthor id="5" name="Swindle, Wanda, CIV, DCSA" initials="SWCD" lastIdx="3" clrIdx="4">
    <p:extLst>
      <p:ext uri="{19B8F6BF-5375-455C-9EA6-DF929625EA0E}">
        <p15:presenceInfo xmlns:p15="http://schemas.microsoft.com/office/powerpoint/2012/main" userId="Swindle, Wanda, CIV, DC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0D0D"/>
    <a:srgbClr val="111111"/>
    <a:srgbClr val="1C1C1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5" autoAdjust="0"/>
    <p:restoredTop sz="79473" autoAdjust="0"/>
  </p:normalViewPr>
  <p:slideViewPr>
    <p:cSldViewPr showGuides="1">
      <p:cViewPr varScale="1">
        <p:scale>
          <a:sx n="56" d="100"/>
          <a:sy n="56" d="100"/>
        </p:scale>
        <p:origin x="1832" y="40"/>
      </p:cViewPr>
      <p:guideLst>
        <p:guide orient="horz" pos="1056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02118-ACD5-421B-BBCA-8514AC743F16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68080-BED9-46F6-8004-5187701B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9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7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14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6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2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1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6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8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47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8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62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7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9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1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0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44373-4B20-4129-AF31-08B56E49205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78738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6.xml"/><Relationship Id="rId6" Type="http://schemas.openxmlformats.org/officeDocument/2006/relationships/slide" Target="slide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7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wav"/><Relationship Id="rId7" Type="http://schemas.openxmlformats.org/officeDocument/2006/relationships/slide" Target="slide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Instructions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To play the Reciprocity Magic 8-Ball game, go to the “Slide Show”  menu and select the “From Beginning” icon.</a:t>
            </a: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Once the game launches, click to begin the game.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Image of magic Eight-ball"/>
          <p:cNvGrpSpPr/>
          <p:nvPr/>
        </p:nvGrpSpPr>
        <p:grpSpPr>
          <a:xfrm>
            <a:off x="54514" y="1447800"/>
            <a:ext cx="4898486" cy="4876800"/>
            <a:chOff x="54514" y="1447800"/>
            <a:chExt cx="4898486" cy="4876800"/>
          </a:xfrm>
        </p:grpSpPr>
        <p:sp>
          <p:nvSpPr>
            <p:cNvPr id="18" name="Oval 17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4"/>
            <p:cNvSpPr/>
            <p:nvPr/>
          </p:nvSpPr>
          <p:spPr>
            <a:xfrm rot="4687766">
              <a:off x="2010453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4"/>
            <p:cNvSpPr/>
            <p:nvPr/>
          </p:nvSpPr>
          <p:spPr>
            <a:xfrm rot="17533124">
              <a:off x="1447800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668462" y="3086099"/>
              <a:ext cx="1981200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122858" y="6206783"/>
              <a:ext cx="24384" cy="24384"/>
            </a:xfrm>
            <a:prstGeom prst="rect">
              <a:avLst/>
            </a:prstGeom>
          </p:spPr>
        </p:pic>
        <p:pic>
          <p:nvPicPr>
            <p:cNvPr id="25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76200" y="6248400"/>
              <a:ext cx="24384" cy="2438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937126" y="609600"/>
            <a:ext cx="42830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No, unfortunately your break in service is over two </a:t>
            </a:r>
            <a:r>
              <a:rPr lang="en-US" sz="3200" dirty="0" smtClean="0">
                <a:solidFill>
                  <a:schemeClr val="bg1"/>
                </a:solidFill>
              </a:rPr>
              <a:t>years, </a:t>
            </a:r>
            <a:r>
              <a:rPr lang="en-US" sz="3200" dirty="0">
                <a:solidFill>
                  <a:schemeClr val="bg1"/>
                </a:solidFill>
              </a:rPr>
              <a:t>which will require a new </a:t>
            </a:r>
            <a:r>
              <a:rPr lang="en-US" sz="3200" dirty="0" smtClean="0">
                <a:solidFill>
                  <a:schemeClr val="bg1"/>
                </a:solidFill>
              </a:rPr>
              <a:t>background investigation.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" name="tablet-bottle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710" y="6248400"/>
            <a:ext cx="91440" cy="91440"/>
          </a:xfrm>
          <a:prstGeom prst="rect">
            <a:avLst/>
          </a:prstGeom>
        </p:spPr>
      </p:pic>
      <p:pic>
        <p:nvPicPr>
          <p:cNvPr id="26" name="Picture 25" descr="Next question butt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4800600"/>
            <a:ext cx="2139881" cy="1821854"/>
          </a:xfrm>
          <a:prstGeom prst="rect">
            <a:avLst/>
          </a:prstGeom>
        </p:spPr>
      </p:pic>
      <p:grpSp>
        <p:nvGrpSpPr>
          <p:cNvPr id="27" name="Group 26" descr="Eight-ball response-Most definitely yes!"/>
          <p:cNvGrpSpPr/>
          <p:nvPr/>
        </p:nvGrpSpPr>
        <p:grpSpPr>
          <a:xfrm>
            <a:off x="1994736" y="3429000"/>
            <a:ext cx="1328651" cy="1371600"/>
            <a:chOff x="2040332" y="3352800"/>
            <a:chExt cx="1328651" cy="1371600"/>
          </a:xfrm>
        </p:grpSpPr>
        <p:sp>
          <p:nvSpPr>
            <p:cNvPr id="28" name="Isosceles Triangle 27"/>
            <p:cNvSpPr/>
            <p:nvPr/>
          </p:nvSpPr>
          <p:spPr>
            <a:xfrm rot="10800000">
              <a:off x="2040332" y="3352800"/>
              <a:ext cx="1328651" cy="1371600"/>
            </a:xfrm>
            <a:prstGeom prst="triangle">
              <a:avLst/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24545" y="3378355"/>
              <a:ext cx="1109616" cy="738664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Franklin Gothic Demi" panose="020B0703020102020204" pitchFamily="34" charset="0"/>
                </a:rPr>
                <a:t>Seems that would be a NO</a:t>
              </a:r>
              <a:endParaRPr lang="en-US" sz="1400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Franklin Gothic Demi" panose="020B07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5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7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7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7125" y="1016574"/>
            <a:ext cx="411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I </a:t>
            </a:r>
            <a:r>
              <a:rPr lang="en-US" sz="3000" dirty="0">
                <a:solidFill>
                  <a:schemeClr val="bg1"/>
                </a:solidFill>
              </a:rPr>
              <a:t>work on a US Army </a:t>
            </a:r>
            <a:r>
              <a:rPr lang="en-US" sz="3000" dirty="0" smtClean="0">
                <a:solidFill>
                  <a:schemeClr val="bg1"/>
                </a:solidFill>
              </a:rPr>
              <a:t>contract that requires a Secret security eligibility, </a:t>
            </a:r>
            <a:r>
              <a:rPr lang="en-US" sz="3000" dirty="0">
                <a:solidFill>
                  <a:schemeClr val="bg1"/>
                </a:solidFill>
              </a:rPr>
              <a:t>but I </a:t>
            </a:r>
            <a:r>
              <a:rPr lang="en-US" sz="3000" dirty="0" smtClean="0">
                <a:solidFill>
                  <a:schemeClr val="bg1"/>
                </a:solidFill>
              </a:rPr>
              <a:t>currently have </a:t>
            </a:r>
            <a:r>
              <a:rPr lang="en-US" sz="3000" dirty="0">
                <a:solidFill>
                  <a:schemeClr val="bg1"/>
                </a:solidFill>
              </a:rPr>
              <a:t>a Top </a:t>
            </a:r>
            <a:r>
              <a:rPr lang="en-US" sz="3000" dirty="0" smtClean="0">
                <a:solidFill>
                  <a:schemeClr val="bg1"/>
                </a:solidFill>
              </a:rPr>
              <a:t>Secret security eligibility.  </a:t>
            </a:r>
            <a:r>
              <a:rPr lang="en-US" sz="3000" dirty="0">
                <a:solidFill>
                  <a:schemeClr val="bg1"/>
                </a:solidFill>
              </a:rPr>
              <a:t>I am moving </a:t>
            </a:r>
            <a:r>
              <a:rPr lang="en-US" sz="3000" dirty="0" smtClean="0">
                <a:solidFill>
                  <a:schemeClr val="bg1"/>
                </a:solidFill>
              </a:rPr>
              <a:t>to a </a:t>
            </a:r>
            <a:r>
              <a:rPr lang="en-US" sz="3000" dirty="0">
                <a:solidFill>
                  <a:schemeClr val="bg1"/>
                </a:solidFill>
              </a:rPr>
              <a:t>new contract </a:t>
            </a:r>
            <a:r>
              <a:rPr lang="en-US" sz="3000" dirty="0" smtClean="0">
                <a:solidFill>
                  <a:schemeClr val="bg1"/>
                </a:solidFill>
              </a:rPr>
              <a:t>that </a:t>
            </a:r>
            <a:r>
              <a:rPr lang="en-US" sz="3000" dirty="0">
                <a:solidFill>
                  <a:schemeClr val="bg1"/>
                </a:solidFill>
              </a:rPr>
              <a:t>requires a Tier 5 investigation. Will </a:t>
            </a:r>
            <a:r>
              <a:rPr lang="en-US" sz="3000" dirty="0" smtClean="0">
                <a:solidFill>
                  <a:schemeClr val="bg1"/>
                </a:solidFill>
              </a:rPr>
              <a:t>my eligibility transfer </a:t>
            </a:r>
            <a:r>
              <a:rPr lang="en-US" sz="3000" dirty="0">
                <a:solidFill>
                  <a:schemeClr val="bg1"/>
                </a:solidFill>
              </a:rPr>
              <a:t>over?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25840" y="5410200"/>
            <a:ext cx="1752600" cy="1143000"/>
            <a:chOff x="6019800" y="5181600"/>
            <a:chExt cx="1752600" cy="1143000"/>
          </a:xfrm>
        </p:grpSpPr>
        <p:sp>
          <p:nvSpPr>
            <p:cNvPr id="2" name="Oval Callout 1"/>
            <p:cNvSpPr/>
            <p:nvPr/>
          </p:nvSpPr>
          <p:spPr>
            <a:xfrm>
              <a:off x="6019800" y="5181600"/>
              <a:ext cx="1752600" cy="1143000"/>
            </a:xfrm>
            <a:prstGeom prst="wedgeEllipseCallou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56423" y="5491490"/>
              <a:ext cx="1539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Bebas Neue Bold" panose="020B0606020202050201"/>
                </a:rPr>
                <a:t>ASK</a:t>
              </a:r>
              <a:endParaRPr lang="en-US" sz="2800" b="1" dirty="0">
                <a:solidFill>
                  <a:schemeClr val="bg1"/>
                </a:solidFill>
                <a:latin typeface="Bebas Neue Bold" panose="020B0606020202050201"/>
              </a:endParaRPr>
            </a:p>
          </p:txBody>
        </p:sp>
      </p:grpSp>
      <p:grpSp>
        <p:nvGrpSpPr>
          <p:cNvPr id="18" name="Group 17" descr="Image of Magic Eight-ball"/>
          <p:cNvGrpSpPr/>
          <p:nvPr/>
        </p:nvGrpSpPr>
        <p:grpSpPr>
          <a:xfrm>
            <a:off x="54514" y="1447800"/>
            <a:ext cx="4898486" cy="4876800"/>
            <a:chOff x="54514" y="1447800"/>
            <a:chExt cx="4898486" cy="4876800"/>
          </a:xfrm>
        </p:grpSpPr>
        <p:sp>
          <p:nvSpPr>
            <p:cNvPr id="19" name="Oval 18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1000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4"/>
            <p:cNvSpPr/>
            <p:nvPr/>
          </p:nvSpPr>
          <p:spPr>
            <a:xfrm rot="4687766">
              <a:off x="2010453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4"/>
            <p:cNvSpPr/>
            <p:nvPr/>
          </p:nvSpPr>
          <p:spPr>
            <a:xfrm rot="17533124">
              <a:off x="1447800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668462" y="3086099"/>
              <a:ext cx="1981200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22858" y="6206783"/>
              <a:ext cx="24384" cy="24384"/>
            </a:xfrm>
            <a:prstGeom prst="rect">
              <a:avLst/>
            </a:prstGeom>
          </p:spPr>
        </p:pic>
        <p:pic>
          <p:nvPicPr>
            <p:cNvPr id="26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76200" y="6248400"/>
              <a:ext cx="24384" cy="2438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52400" y="304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Click “Ask” to see what the Reciprocity Magic 8-Ball says.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Image of magic Eight-ball"/>
          <p:cNvGrpSpPr/>
          <p:nvPr/>
        </p:nvGrpSpPr>
        <p:grpSpPr>
          <a:xfrm>
            <a:off x="54514" y="1447800"/>
            <a:ext cx="4898486" cy="4876800"/>
            <a:chOff x="54514" y="1447800"/>
            <a:chExt cx="4898486" cy="4876800"/>
          </a:xfrm>
        </p:grpSpPr>
        <p:sp>
          <p:nvSpPr>
            <p:cNvPr id="18" name="Oval 17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4"/>
            <p:cNvSpPr/>
            <p:nvPr/>
          </p:nvSpPr>
          <p:spPr>
            <a:xfrm rot="4687766">
              <a:off x="2010453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4"/>
            <p:cNvSpPr/>
            <p:nvPr/>
          </p:nvSpPr>
          <p:spPr>
            <a:xfrm rot="17533124">
              <a:off x="1447800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668462" y="3086099"/>
              <a:ext cx="1981200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22858" y="6206783"/>
              <a:ext cx="24384" cy="24384"/>
            </a:xfrm>
            <a:prstGeom prst="rect">
              <a:avLst/>
            </a:prstGeom>
          </p:spPr>
        </p:pic>
        <p:pic>
          <p:nvPicPr>
            <p:cNvPr id="25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76200" y="6248400"/>
              <a:ext cx="24384" cy="2438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937124" y="228600"/>
            <a:ext cx="42068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Yes, since </a:t>
            </a:r>
            <a:r>
              <a:rPr lang="en-US" sz="3000" dirty="0">
                <a:solidFill>
                  <a:schemeClr val="bg1"/>
                </a:solidFill>
              </a:rPr>
              <a:t>a Tier </a:t>
            </a:r>
            <a:r>
              <a:rPr lang="en-US" sz="3000" dirty="0" smtClean="0">
                <a:solidFill>
                  <a:schemeClr val="bg1"/>
                </a:solidFill>
              </a:rPr>
              <a:t>5 </a:t>
            </a:r>
            <a:r>
              <a:rPr lang="en-US" sz="3000" dirty="0">
                <a:solidFill>
                  <a:schemeClr val="bg1"/>
                </a:solidFill>
              </a:rPr>
              <a:t>investigation now encompasses </a:t>
            </a:r>
            <a:r>
              <a:rPr lang="en-US" sz="3000" dirty="0" smtClean="0">
                <a:solidFill>
                  <a:schemeClr val="bg1"/>
                </a:solidFill>
              </a:rPr>
              <a:t>a Top Secret </a:t>
            </a:r>
            <a:r>
              <a:rPr lang="en-US" sz="3000" dirty="0">
                <a:solidFill>
                  <a:schemeClr val="bg1"/>
                </a:solidFill>
              </a:rPr>
              <a:t>security </a:t>
            </a:r>
            <a:r>
              <a:rPr lang="en-US" sz="3000" dirty="0" smtClean="0">
                <a:solidFill>
                  <a:schemeClr val="bg1"/>
                </a:solidFill>
              </a:rPr>
              <a:t>eligibility. As long as your Top Security </a:t>
            </a:r>
            <a:r>
              <a:rPr lang="en-US" sz="3000" dirty="0" err="1" smtClean="0">
                <a:solidFill>
                  <a:schemeClr val="bg1"/>
                </a:solidFill>
              </a:rPr>
              <a:t>security</a:t>
            </a:r>
            <a:r>
              <a:rPr lang="en-US" sz="3000" dirty="0" smtClean="0">
                <a:solidFill>
                  <a:schemeClr val="bg1"/>
                </a:solidFill>
              </a:rPr>
              <a:t> eligibility is still within the investigative time scope, your Top Secret security eligibility should transfer over.   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" name="tablet-bottle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710" y="6248400"/>
            <a:ext cx="91440" cy="91440"/>
          </a:xfrm>
          <a:prstGeom prst="rect">
            <a:avLst/>
          </a:prstGeom>
        </p:spPr>
      </p:pic>
      <p:pic>
        <p:nvPicPr>
          <p:cNvPr id="26" name="Picture 25" descr="Next question butt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880273"/>
            <a:ext cx="2139881" cy="1821854"/>
          </a:xfrm>
          <a:prstGeom prst="rect">
            <a:avLst/>
          </a:prstGeom>
        </p:spPr>
      </p:pic>
      <p:grpSp>
        <p:nvGrpSpPr>
          <p:cNvPr id="27" name="Group 26" descr="Eight-ball response-Most definitely yes!"/>
          <p:cNvGrpSpPr/>
          <p:nvPr/>
        </p:nvGrpSpPr>
        <p:grpSpPr>
          <a:xfrm>
            <a:off x="1994736" y="3429000"/>
            <a:ext cx="1328651" cy="1371600"/>
            <a:chOff x="2040332" y="3352800"/>
            <a:chExt cx="1328651" cy="1371600"/>
          </a:xfrm>
        </p:grpSpPr>
        <p:sp>
          <p:nvSpPr>
            <p:cNvPr id="28" name="Isosceles Triangle 27"/>
            <p:cNvSpPr/>
            <p:nvPr/>
          </p:nvSpPr>
          <p:spPr>
            <a:xfrm rot="10800000">
              <a:off x="2040332" y="3352800"/>
              <a:ext cx="1328651" cy="1371600"/>
            </a:xfrm>
            <a:prstGeom prst="triangle">
              <a:avLst/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24545" y="3378355"/>
              <a:ext cx="1109616" cy="52322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Franklin Gothic Demi" panose="020B0703020102020204" pitchFamily="34" charset="0"/>
                </a:rPr>
                <a:t>Absolutely, it should!</a:t>
              </a:r>
              <a:endParaRPr lang="en-US" sz="1400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Franklin Gothic Demi" panose="020B07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6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7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7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6800" y="914400"/>
            <a:ext cx="42068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I am a DoD civilian with a favorable Tier 3 investigation. After I retire in six months, I will start working on an FBI contract that requires a Tier 5 investigation. </a:t>
            </a:r>
            <a:r>
              <a:rPr lang="en-US" sz="3000" dirty="0">
                <a:solidFill>
                  <a:schemeClr val="bg1"/>
                </a:solidFill>
              </a:rPr>
              <a:t>Will I need </a:t>
            </a:r>
            <a:r>
              <a:rPr lang="en-US" sz="3000" dirty="0" smtClean="0">
                <a:solidFill>
                  <a:schemeClr val="bg1"/>
                </a:solidFill>
              </a:rPr>
              <a:t>to go through the </a:t>
            </a:r>
            <a:r>
              <a:rPr lang="en-US" sz="3000" dirty="0">
                <a:solidFill>
                  <a:schemeClr val="bg1"/>
                </a:solidFill>
              </a:rPr>
              <a:t>whole investigation process </a:t>
            </a:r>
            <a:r>
              <a:rPr lang="en-US" sz="3000" dirty="0" smtClean="0">
                <a:solidFill>
                  <a:schemeClr val="bg1"/>
                </a:solidFill>
              </a:rPr>
              <a:t>again?</a:t>
            </a:r>
            <a:endParaRPr lang="en-US" sz="3000" dirty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10400" y="5410200"/>
            <a:ext cx="1752600" cy="1143000"/>
            <a:chOff x="6019800" y="5181600"/>
            <a:chExt cx="1752600" cy="1143000"/>
          </a:xfrm>
        </p:grpSpPr>
        <p:sp>
          <p:nvSpPr>
            <p:cNvPr id="2" name="Oval Callout 1"/>
            <p:cNvSpPr/>
            <p:nvPr/>
          </p:nvSpPr>
          <p:spPr>
            <a:xfrm>
              <a:off x="6019800" y="5181600"/>
              <a:ext cx="1752600" cy="1143000"/>
            </a:xfrm>
            <a:prstGeom prst="wedgeEllipseCallou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56423" y="5491490"/>
              <a:ext cx="1539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Bebas Neue Bold" panose="020B0606020202050201"/>
                </a:rPr>
                <a:t>ASK</a:t>
              </a:r>
              <a:endParaRPr lang="en-US" sz="2800" b="1" dirty="0">
                <a:solidFill>
                  <a:schemeClr val="bg1"/>
                </a:solidFill>
                <a:latin typeface="Bebas Neue Bold" panose="020B0606020202050201"/>
              </a:endParaRPr>
            </a:p>
          </p:txBody>
        </p:sp>
      </p:grpSp>
      <p:grpSp>
        <p:nvGrpSpPr>
          <p:cNvPr id="18" name="Group 17" descr="Image of Magic Eight-ball"/>
          <p:cNvGrpSpPr/>
          <p:nvPr/>
        </p:nvGrpSpPr>
        <p:grpSpPr>
          <a:xfrm>
            <a:off x="54514" y="1447800"/>
            <a:ext cx="4898486" cy="4876800"/>
            <a:chOff x="54514" y="1447800"/>
            <a:chExt cx="4898486" cy="4876800"/>
          </a:xfrm>
        </p:grpSpPr>
        <p:sp>
          <p:nvSpPr>
            <p:cNvPr id="19" name="Oval 18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1000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4"/>
            <p:cNvSpPr/>
            <p:nvPr/>
          </p:nvSpPr>
          <p:spPr>
            <a:xfrm rot="4687766">
              <a:off x="2010453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4"/>
            <p:cNvSpPr/>
            <p:nvPr/>
          </p:nvSpPr>
          <p:spPr>
            <a:xfrm rot="17533124">
              <a:off x="1447800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668462" y="3086099"/>
              <a:ext cx="1981200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122858" y="6206783"/>
              <a:ext cx="24384" cy="24384"/>
            </a:xfrm>
            <a:prstGeom prst="rect">
              <a:avLst/>
            </a:prstGeom>
          </p:spPr>
        </p:pic>
        <p:pic>
          <p:nvPicPr>
            <p:cNvPr id="26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76200" y="6248400"/>
              <a:ext cx="24384" cy="2438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52400" y="304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Click “Ask” to see what the Reciprocity Magic 8-Ball says.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Image of magic Eight-ball"/>
          <p:cNvGrpSpPr/>
          <p:nvPr/>
        </p:nvGrpSpPr>
        <p:grpSpPr>
          <a:xfrm>
            <a:off x="54514" y="1447800"/>
            <a:ext cx="4898486" cy="4876800"/>
            <a:chOff x="54514" y="1447800"/>
            <a:chExt cx="4898486" cy="4876800"/>
          </a:xfrm>
        </p:grpSpPr>
        <p:sp>
          <p:nvSpPr>
            <p:cNvPr id="18" name="Oval 17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4"/>
            <p:cNvSpPr/>
            <p:nvPr/>
          </p:nvSpPr>
          <p:spPr>
            <a:xfrm rot="4687766">
              <a:off x="2010453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4"/>
            <p:cNvSpPr/>
            <p:nvPr/>
          </p:nvSpPr>
          <p:spPr>
            <a:xfrm rot="17533124">
              <a:off x="1447800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668462" y="3086099"/>
              <a:ext cx="1981200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22858" y="6206783"/>
              <a:ext cx="24384" cy="24384"/>
            </a:xfrm>
            <a:prstGeom prst="rect">
              <a:avLst/>
            </a:prstGeom>
          </p:spPr>
        </p:pic>
        <p:pic>
          <p:nvPicPr>
            <p:cNvPr id="25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76200" y="6248400"/>
              <a:ext cx="24384" cy="2438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937124" y="228600"/>
            <a:ext cx="4206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No, as the </a:t>
            </a:r>
            <a:r>
              <a:rPr lang="en-US" sz="3200" dirty="0">
                <a:solidFill>
                  <a:schemeClr val="bg1"/>
                </a:solidFill>
              </a:rPr>
              <a:t>receiving agency </a:t>
            </a:r>
            <a:r>
              <a:rPr lang="en-US" sz="3200" dirty="0" smtClean="0">
                <a:solidFill>
                  <a:schemeClr val="bg1"/>
                </a:solidFill>
              </a:rPr>
              <a:t>will accept the Tier 3 security eligibility and build upon that to conduct the Tier 5 investigation.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tablet-bottle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710" y="6248400"/>
            <a:ext cx="91440" cy="91440"/>
          </a:xfrm>
          <a:prstGeom prst="rect">
            <a:avLst/>
          </a:prstGeom>
        </p:spPr>
      </p:pic>
      <p:pic>
        <p:nvPicPr>
          <p:cNvPr id="26" name="Picture 25" descr="Next question butt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627" y="4648200"/>
            <a:ext cx="2139881" cy="1821854"/>
          </a:xfrm>
          <a:prstGeom prst="rect">
            <a:avLst/>
          </a:prstGeom>
        </p:spPr>
      </p:pic>
      <p:grpSp>
        <p:nvGrpSpPr>
          <p:cNvPr id="27" name="Group 26" descr="Eight-ball response-Most definitely yes!"/>
          <p:cNvGrpSpPr/>
          <p:nvPr/>
        </p:nvGrpSpPr>
        <p:grpSpPr>
          <a:xfrm>
            <a:off x="1994736" y="3429000"/>
            <a:ext cx="1328651" cy="1371600"/>
            <a:chOff x="2040332" y="3352800"/>
            <a:chExt cx="1328651" cy="1371600"/>
          </a:xfrm>
        </p:grpSpPr>
        <p:sp>
          <p:nvSpPr>
            <p:cNvPr id="28" name="Isosceles Triangle 27"/>
            <p:cNvSpPr/>
            <p:nvPr/>
          </p:nvSpPr>
          <p:spPr>
            <a:xfrm rot="10800000">
              <a:off x="2040332" y="3352800"/>
              <a:ext cx="1328651" cy="1371600"/>
            </a:xfrm>
            <a:prstGeom prst="triangle">
              <a:avLst/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24545" y="3378355"/>
              <a:ext cx="1109616" cy="52322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Franklin Gothic Demi" panose="020B0703020102020204" pitchFamily="34" charset="0"/>
                </a:rPr>
                <a:t>Absolutely not!</a:t>
              </a:r>
              <a:endParaRPr lang="en-US" sz="1400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Franklin Gothic Demi" panose="020B07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7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7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Image of magic Eight-ball"/>
          <p:cNvGrpSpPr/>
          <p:nvPr/>
        </p:nvGrpSpPr>
        <p:grpSpPr>
          <a:xfrm>
            <a:off x="2209800" y="2133600"/>
            <a:ext cx="4517486" cy="4419600"/>
            <a:chOff x="54514" y="1447800"/>
            <a:chExt cx="4898486" cy="4876800"/>
          </a:xfrm>
        </p:grpSpPr>
        <p:sp>
          <p:nvSpPr>
            <p:cNvPr id="5" name="Oval 4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380375" y="2895600"/>
              <a:ext cx="2497051" cy="2441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 smtClean="0">
                  <a:solidFill>
                    <a:schemeClr val="tx1"/>
                  </a:solidFill>
                  <a:latin typeface="Bebas Neue Bold" panose="020B0606020202050201" pitchFamily="34" charset="0"/>
                </a:rPr>
                <a:t>8</a:t>
              </a:r>
              <a:endParaRPr lang="en-US" sz="16600" dirty="0">
                <a:solidFill>
                  <a:schemeClr val="tx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765830">
              <a:off x="1917613" y="1989999"/>
              <a:ext cx="2379749" cy="206253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5000"/>
                  </a:srgbClr>
                </a:gs>
                <a:gs pos="50000">
                  <a:srgbClr val="FFFFFF">
                    <a:alpha val="39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108780"/>
            <a:ext cx="8305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Congratulations, </a:t>
            </a:r>
            <a:r>
              <a:rPr lang="en-US" sz="4800" dirty="0">
                <a:solidFill>
                  <a:schemeClr val="bg1"/>
                </a:solidFill>
              </a:rPr>
              <a:t>you have now increased your level </a:t>
            </a:r>
            <a:r>
              <a:rPr lang="en-US" sz="4800" smtClean="0">
                <a:solidFill>
                  <a:schemeClr val="bg1"/>
                </a:solidFill>
              </a:rPr>
              <a:t>of </a:t>
            </a:r>
            <a:r>
              <a:rPr lang="en-US" sz="4800" smtClean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reciprocity </a:t>
            </a:r>
            <a:r>
              <a:rPr lang="en-US" sz="4800" dirty="0" smtClean="0">
                <a:solidFill>
                  <a:schemeClr val="bg1"/>
                </a:solidFill>
              </a:rPr>
              <a:t>awareness!</a:t>
            </a:r>
          </a:p>
          <a:p>
            <a:pPr algn="ctr"/>
            <a:endParaRPr lang="en-US" sz="1000" dirty="0" smtClean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5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Image of Magic Eight-Ball"/>
          <p:cNvGrpSpPr/>
          <p:nvPr/>
        </p:nvGrpSpPr>
        <p:grpSpPr>
          <a:xfrm>
            <a:off x="2057400" y="1600200"/>
            <a:ext cx="4898486" cy="4876800"/>
            <a:chOff x="54514" y="1447800"/>
            <a:chExt cx="4898486" cy="4876800"/>
          </a:xfrm>
        </p:grpSpPr>
        <p:sp>
          <p:nvSpPr>
            <p:cNvPr id="5" name="Oval 4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380375" y="2895600"/>
              <a:ext cx="2497051" cy="2441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 smtClean="0">
                  <a:solidFill>
                    <a:schemeClr val="tx1"/>
                  </a:solidFill>
                  <a:latin typeface="Bebas Neue Bold" panose="020B0606020202050201" pitchFamily="34" charset="0"/>
                </a:rPr>
                <a:t>8</a:t>
              </a:r>
              <a:endParaRPr lang="en-US" sz="16600" dirty="0">
                <a:solidFill>
                  <a:schemeClr val="tx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765830">
              <a:off x="1917613" y="1989999"/>
              <a:ext cx="2379749" cy="206253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5000"/>
                  </a:srgbClr>
                </a:gs>
                <a:gs pos="50000">
                  <a:srgbClr val="FFFFFF">
                    <a:alpha val="39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599102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+mj-lt"/>
              </a:rPr>
              <a:t>Reciprocity - Ask the Magic 8-Ball!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 descr="Play button"/>
          <p:cNvSpPr txBox="1"/>
          <p:nvPr/>
        </p:nvSpPr>
        <p:spPr>
          <a:xfrm>
            <a:off x="7301754" y="4720256"/>
            <a:ext cx="16764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Bebas Neue Bold" panose="020B0606020202050201"/>
              </a:rPr>
              <a:t>PLAY</a:t>
            </a:r>
            <a:endParaRPr lang="en-US" sz="4800" b="1" dirty="0">
              <a:solidFill>
                <a:schemeClr val="bg1"/>
              </a:solidFill>
              <a:latin typeface="Bebas Neue Bold" panose="020B0606020202050201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bg1"/>
                </a:solidFill>
              </a:rPr>
              <a:t>Understanding Eligibility Reciprocity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Security Executive Agent </a:t>
            </a:r>
            <a:r>
              <a:rPr lang="en-US" sz="3000" smtClean="0">
                <a:solidFill>
                  <a:schemeClr val="bg1"/>
                </a:solidFill>
              </a:rPr>
              <a:t>Directive 7 (</a:t>
            </a:r>
            <a:r>
              <a:rPr lang="en-US" sz="3000" dirty="0" smtClean="0">
                <a:solidFill>
                  <a:schemeClr val="bg1"/>
                </a:solidFill>
              </a:rPr>
              <a:t>SEAD 7) codifies </a:t>
            </a:r>
            <a:r>
              <a:rPr lang="en-US" sz="3000" dirty="0">
                <a:solidFill>
                  <a:schemeClr val="bg1"/>
                </a:solidFill>
              </a:rPr>
              <a:t>policy for reciprocal acceptance of investigations and adjudications from authorized agencies.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0" y="982682"/>
            <a:ext cx="41138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I am </a:t>
            </a:r>
            <a:r>
              <a:rPr lang="en-US" sz="3000" dirty="0">
                <a:solidFill>
                  <a:schemeClr val="bg1"/>
                </a:solidFill>
              </a:rPr>
              <a:t>a </a:t>
            </a:r>
            <a:r>
              <a:rPr lang="en-US" sz="3000" dirty="0" smtClean="0">
                <a:solidFill>
                  <a:schemeClr val="bg1"/>
                </a:solidFill>
              </a:rPr>
              <a:t>contractor </a:t>
            </a:r>
            <a:r>
              <a:rPr lang="en-US" sz="3000" dirty="0">
                <a:solidFill>
                  <a:schemeClr val="bg1"/>
                </a:solidFill>
              </a:rPr>
              <a:t>for the </a:t>
            </a:r>
            <a:r>
              <a:rPr lang="en-US" sz="3000" dirty="0" smtClean="0">
                <a:solidFill>
                  <a:schemeClr val="bg1"/>
                </a:solidFill>
              </a:rPr>
              <a:t>DoD with a Secret security eligibility. </a:t>
            </a:r>
            <a:r>
              <a:rPr lang="en-US" sz="3000" dirty="0">
                <a:solidFill>
                  <a:schemeClr val="bg1"/>
                </a:solidFill>
              </a:rPr>
              <a:t>I have been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offered a new position as a DoD civilian </a:t>
            </a:r>
            <a:r>
              <a:rPr lang="en-US" sz="3000" dirty="0" smtClean="0">
                <a:solidFill>
                  <a:schemeClr val="bg1"/>
                </a:solidFill>
              </a:rPr>
              <a:t>employee and require a </a:t>
            </a:r>
            <a:r>
              <a:rPr lang="en-US" sz="3000" dirty="0">
                <a:solidFill>
                  <a:schemeClr val="bg1"/>
                </a:solidFill>
              </a:rPr>
              <a:t>Tier 3 investigation. </a:t>
            </a:r>
            <a:r>
              <a:rPr lang="en-US" sz="3000" dirty="0" smtClean="0">
                <a:solidFill>
                  <a:schemeClr val="bg1"/>
                </a:solidFill>
              </a:rPr>
              <a:t>Do </a:t>
            </a:r>
            <a:r>
              <a:rPr lang="en-US" sz="3000" dirty="0">
                <a:solidFill>
                  <a:schemeClr val="bg1"/>
                </a:solidFill>
              </a:rPr>
              <a:t>I need a new background investigation? </a:t>
            </a:r>
          </a:p>
        </p:txBody>
      </p:sp>
      <p:sp>
        <p:nvSpPr>
          <p:cNvPr id="8" name="Oval Callout 7" descr="Ask button">
            <a:hlinkClick r:id="rId6" action="ppaction://hlinksldjump"/>
          </p:cNvPr>
          <p:cNvSpPr/>
          <p:nvPr/>
        </p:nvSpPr>
        <p:spPr>
          <a:xfrm>
            <a:off x="7193692" y="4968537"/>
            <a:ext cx="1600200" cy="1447800"/>
          </a:xfrm>
          <a:prstGeom prst="wedgeEllipseCallout">
            <a:avLst>
              <a:gd name="adj1" fmla="val 7738"/>
              <a:gd name="adj2" fmla="val 63763"/>
            </a:avLst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ebas Neue Bold" panose="020B0606020202050201" pitchFamily="34" charset="0"/>
              </a:rPr>
              <a:t>ASK</a:t>
            </a:r>
            <a:endParaRPr lang="en-US" sz="2800" b="1" dirty="0">
              <a:latin typeface="Bebas Neue Bold" panose="020B0606020202050201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304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Click “Ask” to see what the Reciprocity Magic 8-Ball says.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grpSp>
        <p:nvGrpSpPr>
          <p:cNvPr id="2" name="Group 1" descr="Image of Magic Eight-Ball"/>
          <p:cNvGrpSpPr/>
          <p:nvPr/>
        </p:nvGrpSpPr>
        <p:grpSpPr>
          <a:xfrm>
            <a:off x="54514" y="1447800"/>
            <a:ext cx="4898486" cy="4876800"/>
            <a:chOff x="54514" y="1447800"/>
            <a:chExt cx="4898486" cy="4876800"/>
          </a:xfrm>
        </p:grpSpPr>
        <p:sp>
          <p:nvSpPr>
            <p:cNvPr id="16" name="Oval 15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80375" y="2895600"/>
              <a:ext cx="2497051" cy="2441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 smtClean="0">
                  <a:solidFill>
                    <a:schemeClr val="tx1"/>
                  </a:solidFill>
                  <a:latin typeface="Bebas Neue Bold" panose="020B0606020202050201" pitchFamily="34" charset="0"/>
                </a:rPr>
                <a:t>8</a:t>
              </a:r>
              <a:endParaRPr lang="en-US" sz="16600" dirty="0">
                <a:solidFill>
                  <a:schemeClr val="tx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765830">
              <a:off x="1917613" y="1989999"/>
              <a:ext cx="2379749" cy="206253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5000"/>
                  </a:srgbClr>
                </a:gs>
                <a:gs pos="50000">
                  <a:srgbClr val="FFFFFF">
                    <a:alpha val="39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tablet-bottle-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1015" y="6210886"/>
            <a:ext cx="24384" cy="24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84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8" grpId="0" animBg="1"/>
      <p:bldP spid="9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876800" y="152400"/>
            <a:ext cx="42263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No, </a:t>
            </a:r>
            <a:r>
              <a:rPr lang="en-US" sz="3000" dirty="0" smtClean="0">
                <a:solidFill>
                  <a:schemeClr val="bg1"/>
                </a:solidFill>
              </a:rPr>
              <a:t>since a Tier 3 investigation now </a:t>
            </a:r>
            <a:r>
              <a:rPr lang="en-US" sz="3000" dirty="0">
                <a:solidFill>
                  <a:schemeClr val="bg1"/>
                </a:solidFill>
              </a:rPr>
              <a:t>encompasses </a:t>
            </a:r>
            <a:r>
              <a:rPr lang="en-US" sz="3000" dirty="0" smtClean="0">
                <a:solidFill>
                  <a:schemeClr val="bg1"/>
                </a:solidFill>
              </a:rPr>
              <a:t>a Secret security eligibility. As long </a:t>
            </a:r>
            <a:r>
              <a:rPr lang="en-US" sz="3000" dirty="0">
                <a:solidFill>
                  <a:schemeClr val="bg1"/>
                </a:solidFill>
              </a:rPr>
              <a:t>as </a:t>
            </a:r>
            <a:r>
              <a:rPr lang="en-US" sz="3000" dirty="0" smtClean="0">
                <a:solidFill>
                  <a:schemeClr val="bg1"/>
                </a:solidFill>
              </a:rPr>
              <a:t>your current Secret security eligibility </a:t>
            </a:r>
            <a:r>
              <a:rPr lang="en-US" sz="3000" dirty="0">
                <a:solidFill>
                  <a:schemeClr val="bg1"/>
                </a:solidFill>
              </a:rPr>
              <a:t>meets the scope and standards of the new </a:t>
            </a:r>
            <a:r>
              <a:rPr lang="en-US" sz="3000" dirty="0" smtClean="0">
                <a:solidFill>
                  <a:schemeClr val="bg1"/>
                </a:solidFill>
              </a:rPr>
              <a:t>position, </a:t>
            </a:r>
            <a:r>
              <a:rPr lang="en-US" sz="3000" dirty="0">
                <a:solidFill>
                  <a:schemeClr val="bg1"/>
                </a:solidFill>
              </a:rPr>
              <a:t>your </a:t>
            </a:r>
            <a:r>
              <a:rPr lang="en-US" sz="3000" dirty="0" smtClean="0">
                <a:solidFill>
                  <a:schemeClr val="bg1"/>
                </a:solidFill>
              </a:rPr>
              <a:t>eligibility </a:t>
            </a:r>
            <a:r>
              <a:rPr lang="en-US" sz="3000" dirty="0">
                <a:solidFill>
                  <a:schemeClr val="bg1"/>
                </a:solidFill>
              </a:rPr>
              <a:t>should be accepted.</a:t>
            </a:r>
          </a:p>
        </p:txBody>
      </p:sp>
      <p:sp>
        <p:nvSpPr>
          <p:cNvPr id="25" name="Oval Callout 24" descr="Next question button">
            <a:hlinkClick r:id="rId6" action="ppaction://hlinksldjump"/>
          </p:cNvPr>
          <p:cNvSpPr/>
          <p:nvPr/>
        </p:nvSpPr>
        <p:spPr>
          <a:xfrm>
            <a:off x="6670539" y="4678050"/>
            <a:ext cx="2092461" cy="1798950"/>
          </a:xfrm>
          <a:prstGeom prst="wedgeEllipseCallout">
            <a:avLst>
              <a:gd name="adj1" fmla="val 7738"/>
              <a:gd name="adj2" fmla="val 63763"/>
            </a:avLst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Bebas Neue Bold" panose="020B0606020202050201" pitchFamily="34" charset="0"/>
            </a:endParaRPr>
          </a:p>
          <a:p>
            <a:pPr algn="ctr"/>
            <a:r>
              <a:rPr lang="en-US" sz="2800" b="1" dirty="0" smtClean="0">
                <a:latin typeface="Bebas Neue Bold" panose="020B0606020202050201" pitchFamily="34" charset="0"/>
              </a:rPr>
              <a:t>Next </a:t>
            </a:r>
            <a:r>
              <a:rPr lang="en-US" sz="2800" b="1" dirty="0">
                <a:latin typeface="Bebas Neue Bold" panose="020B0606020202050201" pitchFamily="34" charset="0"/>
              </a:rPr>
              <a:t>Question</a:t>
            </a:r>
          </a:p>
          <a:p>
            <a:pPr algn="ctr"/>
            <a:endParaRPr lang="en-US" sz="2800" dirty="0">
              <a:latin typeface="Bebas Neue Bold" panose="020B0606020202050201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864" y="1447800"/>
            <a:ext cx="4898486" cy="4876800"/>
            <a:chOff x="76200" y="1447800"/>
            <a:chExt cx="4898486" cy="4876800"/>
          </a:xfrm>
        </p:grpSpPr>
        <p:sp>
          <p:nvSpPr>
            <p:cNvPr id="35" name="Oval 34"/>
            <p:cNvSpPr/>
            <p:nvPr/>
          </p:nvSpPr>
          <p:spPr>
            <a:xfrm>
              <a:off x="1620534" y="3045447"/>
              <a:ext cx="1960866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6200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26486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4"/>
            <p:cNvSpPr/>
            <p:nvPr/>
          </p:nvSpPr>
          <p:spPr>
            <a:xfrm rot="4687766">
              <a:off x="2032139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4"/>
            <p:cNvSpPr/>
            <p:nvPr/>
          </p:nvSpPr>
          <p:spPr>
            <a:xfrm rot="17533124">
              <a:off x="1469486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tablet-bottle-1">
              <a:hlinkClick r:id="" action="ppaction://media"/>
            </p:cNvPr>
            <p:cNvPicPr>
              <a:picLocks noChangeAspect="1"/>
            </p:cNvPicPr>
            <p:nvPr>
              <a:audioFile r:link="rId3"/>
              <p:extLst>
                <p:ext uri="{DAA4B4D4-6D71-4841-9C94-3DE7FCFB9230}">
                  <p14:media xmlns:p14="http://schemas.microsoft.com/office/powerpoint/2010/main" r:embed="rId2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76200" y="6248400"/>
              <a:ext cx="24384" cy="24384"/>
            </a:xfrm>
            <a:prstGeom prst="rect">
              <a:avLst/>
            </a:prstGeom>
          </p:spPr>
        </p:pic>
      </p:grpSp>
      <p:pic>
        <p:nvPicPr>
          <p:cNvPr id="3" name="tablet-bottle-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25798" y="6553200"/>
            <a:ext cx="152400" cy="152400"/>
          </a:xfrm>
          <a:prstGeom prst="rect">
            <a:avLst/>
          </a:prstGeom>
        </p:spPr>
      </p:pic>
      <p:grpSp>
        <p:nvGrpSpPr>
          <p:cNvPr id="30" name="Group 29" descr="Eight-ball response- Absolutely yes!"/>
          <p:cNvGrpSpPr/>
          <p:nvPr/>
        </p:nvGrpSpPr>
        <p:grpSpPr>
          <a:xfrm>
            <a:off x="1947949" y="3468491"/>
            <a:ext cx="1328651" cy="1371600"/>
            <a:chOff x="1994735" y="4192993"/>
            <a:chExt cx="1328651" cy="1371600"/>
          </a:xfrm>
        </p:grpSpPr>
        <p:sp>
          <p:nvSpPr>
            <p:cNvPr id="31" name="Isosceles Triangle 30"/>
            <p:cNvSpPr/>
            <p:nvPr/>
          </p:nvSpPr>
          <p:spPr>
            <a:xfrm rot="10800000">
              <a:off x="1994735" y="4192993"/>
              <a:ext cx="1328651" cy="1371600"/>
            </a:xfrm>
            <a:prstGeom prst="triangle">
              <a:avLst/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20992" y="4229702"/>
              <a:ext cx="1109616" cy="52322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Franklin Gothic Demi" panose="020B0703020102020204" pitchFamily="34" charset="0"/>
                </a:rPr>
                <a:t>Absolutely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Franklin Gothic Demi" panose="020B0703020102020204" pitchFamily="34" charset="0"/>
                </a:rPr>
                <a:t>NOT!</a:t>
              </a:r>
              <a:endParaRPr lang="en-US" sz="1400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Franklin Gothic Demi" panose="020B07030201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33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7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7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252" y="1066800"/>
            <a:ext cx="41693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I </a:t>
            </a:r>
            <a:r>
              <a:rPr lang="en-US" sz="3000" dirty="0" smtClean="0">
                <a:solidFill>
                  <a:schemeClr val="bg1"/>
                </a:solidFill>
              </a:rPr>
              <a:t>have an interim Secret security eligibility </a:t>
            </a:r>
            <a:r>
              <a:rPr lang="en-US" sz="3000" dirty="0">
                <a:solidFill>
                  <a:schemeClr val="bg1"/>
                </a:solidFill>
              </a:rPr>
              <a:t>with the Department of Homeland Security and have been offered a job as a defense contractor.  Will </a:t>
            </a:r>
            <a:r>
              <a:rPr lang="en-US" sz="3000" dirty="0" smtClean="0">
                <a:solidFill>
                  <a:schemeClr val="bg1"/>
                </a:solidFill>
              </a:rPr>
              <a:t>my interim Secret security </a:t>
            </a:r>
            <a:r>
              <a:rPr lang="en-US" sz="3000" dirty="0">
                <a:solidFill>
                  <a:schemeClr val="bg1"/>
                </a:solidFill>
              </a:rPr>
              <a:t>eligibility transfer over to my new company?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 descr="Ask button">
            <a:hlinkClick r:id="rId6" action="ppaction://hlinksldjump"/>
          </p:cNvPr>
          <p:cNvSpPr/>
          <p:nvPr/>
        </p:nvSpPr>
        <p:spPr>
          <a:xfrm>
            <a:off x="7315200" y="5318865"/>
            <a:ext cx="1438466" cy="1249470"/>
          </a:xfrm>
          <a:prstGeom prst="wedgeEllipseCallout">
            <a:avLst>
              <a:gd name="adj1" fmla="val 7738"/>
              <a:gd name="adj2" fmla="val 63763"/>
            </a:avLst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ebas Neue Bold" panose="020B0606020202050201" pitchFamily="34" charset="0"/>
              </a:rPr>
              <a:t>ASK</a:t>
            </a:r>
            <a:endParaRPr lang="en-US" sz="2800" b="1" dirty="0">
              <a:latin typeface="Bebas Neue Bold" panose="020B0606020202050201" pitchFamily="34" charset="0"/>
            </a:endParaRPr>
          </a:p>
        </p:txBody>
      </p:sp>
      <p:grpSp>
        <p:nvGrpSpPr>
          <p:cNvPr id="5" name="Group 4" descr="Image of Magic Eight-ball"/>
          <p:cNvGrpSpPr/>
          <p:nvPr/>
        </p:nvGrpSpPr>
        <p:grpSpPr>
          <a:xfrm>
            <a:off x="54864" y="1447800"/>
            <a:ext cx="4920760" cy="4876800"/>
            <a:chOff x="54514" y="1447800"/>
            <a:chExt cx="4920760" cy="4876800"/>
          </a:xfrm>
        </p:grpSpPr>
        <p:sp>
          <p:nvSpPr>
            <p:cNvPr id="11" name="Oval 10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81588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27074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4"/>
            <p:cNvSpPr/>
            <p:nvPr/>
          </p:nvSpPr>
          <p:spPr>
            <a:xfrm rot="4687766">
              <a:off x="2032727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4"/>
            <p:cNvSpPr/>
            <p:nvPr/>
          </p:nvSpPr>
          <p:spPr>
            <a:xfrm rot="17533124">
              <a:off x="1470074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690736" y="3086099"/>
              <a:ext cx="1981200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tablet-bottle-1" descr="Image of Magic Eight-ball">
              <a:hlinkClick r:id="" action="ppaction://media"/>
            </p:cNvPr>
            <p:cNvPicPr>
              <a:picLocks noChangeAspect="1"/>
            </p:cNvPicPr>
            <p:nvPr>
              <a:audioFile r:link="rId3"/>
              <p:extLst>
                <p:ext uri="{DAA4B4D4-6D71-4841-9C94-3DE7FCFB9230}">
                  <p14:media xmlns:p14="http://schemas.microsoft.com/office/powerpoint/2010/main" r:embed="rId2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152400" y="6254613"/>
              <a:ext cx="24384" cy="2438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52400" y="304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Click “Ask” to see what the Reciprocity Magic 8-Ball says.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7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t-bottle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8829666" y="6550070"/>
            <a:ext cx="161934" cy="1619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86462" y="900551"/>
            <a:ext cx="419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No, </a:t>
            </a:r>
            <a:r>
              <a:rPr lang="en-US" sz="3200" dirty="0" smtClean="0">
                <a:solidFill>
                  <a:schemeClr val="bg1"/>
                </a:solidFill>
              </a:rPr>
              <a:t>since you were </a:t>
            </a:r>
            <a:r>
              <a:rPr lang="en-US" sz="3200" dirty="0">
                <a:solidFill>
                  <a:schemeClr val="bg1"/>
                </a:solidFill>
              </a:rPr>
              <a:t>granted an </a:t>
            </a:r>
            <a:r>
              <a:rPr lang="en-US" sz="3200" b="1" i="1" dirty="0">
                <a:solidFill>
                  <a:schemeClr val="bg1"/>
                </a:solidFill>
              </a:rPr>
              <a:t>interim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Secret security eligibility, </a:t>
            </a:r>
            <a:r>
              <a:rPr lang="en-US" sz="3200" dirty="0">
                <a:solidFill>
                  <a:schemeClr val="bg1"/>
                </a:solidFill>
              </a:rPr>
              <a:t>you will likely require additional personnel security processing.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Oval Callout 18" descr="Next question button">
            <a:hlinkClick r:id="rId6" action="ppaction://hlinksldjump"/>
          </p:cNvPr>
          <p:cNvSpPr/>
          <p:nvPr/>
        </p:nvSpPr>
        <p:spPr>
          <a:xfrm>
            <a:off x="6695052" y="4742380"/>
            <a:ext cx="2073177" cy="1530404"/>
          </a:xfrm>
          <a:prstGeom prst="wedgeEllipseCallout">
            <a:avLst>
              <a:gd name="adj1" fmla="val 7738"/>
              <a:gd name="adj2" fmla="val 63763"/>
            </a:avLst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Bebas Neue Bold" panose="020B0606020202050201" pitchFamily="34" charset="0"/>
            </a:endParaRPr>
          </a:p>
          <a:p>
            <a:pPr algn="ctr"/>
            <a:r>
              <a:rPr lang="en-US" sz="2800" b="1" dirty="0" smtClean="0">
                <a:latin typeface="Bebas Neue Bold" panose="020B0606020202050201" pitchFamily="34" charset="0"/>
              </a:rPr>
              <a:t>Next </a:t>
            </a:r>
            <a:r>
              <a:rPr lang="en-US" sz="2800" b="1" dirty="0">
                <a:latin typeface="Bebas Neue Bold" panose="020B0606020202050201" pitchFamily="34" charset="0"/>
              </a:rPr>
              <a:t>Question</a:t>
            </a:r>
          </a:p>
          <a:p>
            <a:pPr algn="ctr"/>
            <a:endParaRPr lang="en-US" sz="2800" dirty="0">
              <a:latin typeface="Bebas Neue Bold" panose="020B0606020202050201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25440" y="3086099"/>
            <a:ext cx="1981200" cy="1905001"/>
          </a:xfrm>
          <a:prstGeom prst="ellipse">
            <a:avLst/>
          </a:prstGeom>
          <a:solidFill>
            <a:srgbClr val="0D0D0D">
              <a:alpha val="14902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20040" y="1905000"/>
            <a:ext cx="4648200" cy="4419600"/>
            <a:chOff x="304800" y="1905000"/>
            <a:chExt cx="4648200" cy="4419600"/>
          </a:xfrm>
        </p:grpSpPr>
        <p:sp>
          <p:nvSpPr>
            <p:cNvPr id="6" name="Oval 5"/>
            <p:cNvSpPr/>
            <p:nvPr/>
          </p:nvSpPr>
          <p:spPr>
            <a:xfrm>
              <a:off x="359664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14"/>
            <p:cNvSpPr/>
            <p:nvPr/>
          </p:nvSpPr>
          <p:spPr>
            <a:xfrm rot="4687766">
              <a:off x="1989117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4"/>
            <p:cNvSpPr/>
            <p:nvPr/>
          </p:nvSpPr>
          <p:spPr>
            <a:xfrm rot="17533124">
              <a:off x="1426464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tablet-bottle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" y="6248400"/>
            <a:ext cx="24384" cy="243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864" y="1447800"/>
            <a:ext cx="4669886" cy="4343400"/>
          </a:xfrm>
          <a:prstGeom prst="ellipse">
            <a:avLst/>
          </a:prstGeom>
          <a:solidFill>
            <a:srgbClr val="111111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 descr="Eight-ball response- Absolutely yes!"/>
          <p:cNvGrpSpPr/>
          <p:nvPr/>
        </p:nvGrpSpPr>
        <p:grpSpPr>
          <a:xfrm>
            <a:off x="1947949" y="3468491"/>
            <a:ext cx="1328651" cy="1371600"/>
            <a:chOff x="1994735" y="4192993"/>
            <a:chExt cx="1328651" cy="1371600"/>
          </a:xfrm>
        </p:grpSpPr>
        <p:sp>
          <p:nvSpPr>
            <p:cNvPr id="23" name="Isosceles Triangle 22"/>
            <p:cNvSpPr/>
            <p:nvPr/>
          </p:nvSpPr>
          <p:spPr>
            <a:xfrm rot="10800000">
              <a:off x="1994735" y="4192993"/>
              <a:ext cx="1328651" cy="1371600"/>
            </a:xfrm>
            <a:prstGeom prst="triangle">
              <a:avLst/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04186" y="4229702"/>
              <a:ext cx="1126422" cy="52322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Franklin Gothic Demi" panose="020B0703020102020204" pitchFamily="34" charset="0"/>
                </a:rPr>
                <a:t>It seems it will not</a:t>
              </a:r>
              <a:endParaRPr lang="en-US" sz="1400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Franklin Gothic Demi" panose="020B07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5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7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57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Image of Magic Eight-ball"/>
          <p:cNvGrpSpPr/>
          <p:nvPr/>
        </p:nvGrpSpPr>
        <p:grpSpPr>
          <a:xfrm>
            <a:off x="54864" y="1447800"/>
            <a:ext cx="4898486" cy="4876800"/>
            <a:chOff x="54514" y="1447800"/>
            <a:chExt cx="4898486" cy="4876800"/>
          </a:xfrm>
        </p:grpSpPr>
        <p:sp>
          <p:nvSpPr>
            <p:cNvPr id="5" name="Oval 4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81000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14"/>
            <p:cNvSpPr/>
            <p:nvPr/>
          </p:nvSpPr>
          <p:spPr>
            <a:xfrm rot="4687766">
              <a:off x="2010453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4"/>
            <p:cNvSpPr/>
            <p:nvPr/>
          </p:nvSpPr>
          <p:spPr>
            <a:xfrm rot="17533124">
              <a:off x="1447800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68462" y="3086099"/>
              <a:ext cx="1981200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65577" y="9906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I retired three months ago from the US </a:t>
            </a:r>
            <a:r>
              <a:rPr lang="en-US" sz="3000" dirty="0" smtClean="0">
                <a:solidFill>
                  <a:schemeClr val="bg1"/>
                </a:solidFill>
              </a:rPr>
              <a:t>Army with a </a:t>
            </a:r>
            <a:r>
              <a:rPr lang="en-US" sz="3000" dirty="0">
                <a:solidFill>
                  <a:schemeClr val="bg1"/>
                </a:solidFill>
              </a:rPr>
              <a:t>Top Secret </a:t>
            </a:r>
            <a:r>
              <a:rPr lang="en-US" sz="3000" dirty="0" smtClean="0">
                <a:solidFill>
                  <a:schemeClr val="bg1"/>
                </a:solidFill>
              </a:rPr>
              <a:t>security eligibility, and I will </a:t>
            </a:r>
            <a:r>
              <a:rPr lang="en-US" sz="3000" dirty="0">
                <a:solidFill>
                  <a:schemeClr val="bg1"/>
                </a:solidFill>
              </a:rPr>
              <a:t>join the State Department next month. Will they accept my Top Secret </a:t>
            </a:r>
            <a:r>
              <a:rPr lang="en-US" sz="3000" dirty="0" smtClean="0">
                <a:solidFill>
                  <a:schemeClr val="bg1"/>
                </a:solidFill>
              </a:rPr>
              <a:t>security eligibility</a:t>
            </a:r>
            <a:r>
              <a:rPr lang="en-US" sz="3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" name="Oval Callout 14" descr="Ask button">
            <a:hlinkClick r:id="rId7" action="ppaction://hlinksldjump"/>
          </p:cNvPr>
          <p:cNvSpPr/>
          <p:nvPr/>
        </p:nvSpPr>
        <p:spPr>
          <a:xfrm>
            <a:off x="6927243" y="4881716"/>
            <a:ext cx="1825967" cy="1442884"/>
          </a:xfrm>
          <a:prstGeom prst="wedgeEllipseCallout">
            <a:avLst>
              <a:gd name="adj1" fmla="val 7738"/>
              <a:gd name="adj2" fmla="val 63763"/>
            </a:avLst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ebas Neue Bold" panose="020B0606020202050201" pitchFamily="34" charset="0"/>
              </a:rPr>
              <a:t>ASK</a:t>
            </a:r>
            <a:endParaRPr lang="en-US" sz="2800" b="1" dirty="0">
              <a:latin typeface="Bebas Neue Bold" panose="020B0606020202050201" pitchFamily="34" charset="0"/>
            </a:endParaRPr>
          </a:p>
        </p:txBody>
      </p:sp>
      <p:pic>
        <p:nvPicPr>
          <p:cNvPr id="16" name="319995_5440319-l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200" y="6482135"/>
            <a:ext cx="24384" cy="24384"/>
          </a:xfrm>
          <a:prstGeom prst="rect">
            <a:avLst/>
          </a:prstGeom>
        </p:spPr>
      </p:pic>
      <p:pic>
        <p:nvPicPr>
          <p:cNvPr id="2" name="tablet-bottle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514" y="6482135"/>
            <a:ext cx="24384" cy="243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2400" y="304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Click “Ask” to see what the Reciprocity Magic 8-Ball says.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7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514" y="1447800"/>
            <a:ext cx="4898486" cy="4876800"/>
            <a:chOff x="54514" y="1447800"/>
            <a:chExt cx="4898486" cy="4876800"/>
          </a:xfrm>
        </p:grpSpPr>
        <p:sp>
          <p:nvSpPr>
            <p:cNvPr id="8" name="Oval 7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4"/>
            <p:cNvSpPr/>
            <p:nvPr/>
          </p:nvSpPr>
          <p:spPr>
            <a:xfrm rot="4687766">
              <a:off x="2010453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4"/>
            <p:cNvSpPr/>
            <p:nvPr/>
          </p:nvSpPr>
          <p:spPr>
            <a:xfrm rot="17533124">
              <a:off x="1447800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68462" y="3086099"/>
              <a:ext cx="1981200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122858" y="6206783"/>
              <a:ext cx="24384" cy="24384"/>
            </a:xfrm>
            <a:prstGeom prst="rect">
              <a:avLst/>
            </a:prstGeom>
          </p:spPr>
        </p:pic>
        <p:pic>
          <p:nvPicPr>
            <p:cNvPr id="18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76200" y="6248400"/>
              <a:ext cx="24384" cy="2438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938050" y="260793"/>
            <a:ext cx="42184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Yes, as long as the adjudicated investigation meets the scope and standards of the new </a:t>
            </a:r>
            <a:r>
              <a:rPr lang="en-US" sz="3200" dirty="0" smtClean="0">
                <a:solidFill>
                  <a:schemeClr val="bg1"/>
                </a:solidFill>
              </a:rPr>
              <a:t>position and your background </a:t>
            </a:r>
            <a:r>
              <a:rPr lang="en-US" sz="3200" dirty="0">
                <a:solidFill>
                  <a:schemeClr val="bg1"/>
                </a:solidFill>
              </a:rPr>
              <a:t>investigation break in service is under two </a:t>
            </a:r>
            <a:r>
              <a:rPr lang="en-US" sz="3200" dirty="0" smtClean="0">
                <a:solidFill>
                  <a:schemeClr val="bg1"/>
                </a:solidFill>
              </a:rPr>
              <a:t>years.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4" name="Picture 13" descr="Next question butt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4741407"/>
            <a:ext cx="2139881" cy="1821854"/>
          </a:xfrm>
          <a:prstGeom prst="rect">
            <a:avLst/>
          </a:prstGeom>
        </p:spPr>
      </p:pic>
      <p:pic>
        <p:nvPicPr>
          <p:cNvPr id="2" name="tablet-bottle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9095237" y="6448961"/>
            <a:ext cx="228600" cy="228600"/>
          </a:xfrm>
          <a:prstGeom prst="rect">
            <a:avLst/>
          </a:prstGeom>
        </p:spPr>
      </p:pic>
      <p:grpSp>
        <p:nvGrpSpPr>
          <p:cNvPr id="17" name="Group 16" descr="Eight-ball response-Most definitely yes!"/>
          <p:cNvGrpSpPr/>
          <p:nvPr/>
        </p:nvGrpSpPr>
        <p:grpSpPr>
          <a:xfrm>
            <a:off x="1994736" y="3429000"/>
            <a:ext cx="1328651" cy="1371600"/>
            <a:chOff x="2040332" y="3352800"/>
            <a:chExt cx="1328651" cy="1371600"/>
          </a:xfrm>
        </p:grpSpPr>
        <p:sp>
          <p:nvSpPr>
            <p:cNvPr id="19" name="Isosceles Triangle 18"/>
            <p:cNvSpPr/>
            <p:nvPr/>
          </p:nvSpPr>
          <p:spPr>
            <a:xfrm rot="10800000">
              <a:off x="2040332" y="3352800"/>
              <a:ext cx="1328651" cy="1371600"/>
            </a:xfrm>
            <a:prstGeom prst="triangle">
              <a:avLst/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24545" y="3378355"/>
              <a:ext cx="1109616" cy="738664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Franklin Gothic Demi" panose="020B0703020102020204" pitchFamily="34" charset="0"/>
                </a:rPr>
                <a:t>It appears that will occur</a:t>
              </a:r>
              <a:endParaRPr lang="en-US" sz="1400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Franklin Gothic Demi" panose="020B07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66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7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7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1066800"/>
            <a:ext cx="42672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 left the military three years ago with a </a:t>
            </a:r>
            <a:r>
              <a:rPr lang="en-US" sz="2700" dirty="0" smtClean="0">
                <a:solidFill>
                  <a:schemeClr val="bg1"/>
                </a:solidFill>
              </a:rPr>
              <a:t>Secret security eligibility. I </a:t>
            </a:r>
            <a:r>
              <a:rPr lang="en-US" sz="2700" dirty="0">
                <a:solidFill>
                  <a:schemeClr val="bg1"/>
                </a:solidFill>
              </a:rPr>
              <a:t>have been </a:t>
            </a:r>
            <a:r>
              <a:rPr lang="en-US" sz="2700" dirty="0" smtClean="0">
                <a:solidFill>
                  <a:schemeClr val="bg1"/>
                </a:solidFill>
              </a:rPr>
              <a:t>employed </a:t>
            </a:r>
            <a:r>
              <a:rPr lang="en-US" sz="2700" dirty="0">
                <a:solidFill>
                  <a:schemeClr val="bg1"/>
                </a:solidFill>
              </a:rPr>
              <a:t>at a job </a:t>
            </a:r>
            <a:r>
              <a:rPr lang="en-US" sz="2700" dirty="0" smtClean="0">
                <a:solidFill>
                  <a:schemeClr val="bg1"/>
                </a:solidFill>
              </a:rPr>
              <a:t>that does not require a national security eligibility, but I have received a </a:t>
            </a:r>
            <a:r>
              <a:rPr lang="en-US" sz="2700" dirty="0">
                <a:solidFill>
                  <a:schemeClr val="bg1"/>
                </a:solidFill>
              </a:rPr>
              <a:t>job offer as a </a:t>
            </a:r>
            <a:r>
              <a:rPr lang="en-US" sz="2700" dirty="0" smtClean="0">
                <a:solidFill>
                  <a:schemeClr val="bg1"/>
                </a:solidFill>
              </a:rPr>
              <a:t>Cyber Analyst </a:t>
            </a:r>
            <a:r>
              <a:rPr lang="en-US" sz="2700" dirty="0">
                <a:solidFill>
                  <a:schemeClr val="bg1"/>
                </a:solidFill>
              </a:rPr>
              <a:t>requiring </a:t>
            </a:r>
            <a:r>
              <a:rPr lang="en-US" sz="2700" dirty="0" smtClean="0">
                <a:solidFill>
                  <a:schemeClr val="bg1"/>
                </a:solidFill>
              </a:rPr>
              <a:t>a Tier </a:t>
            </a:r>
            <a:r>
              <a:rPr lang="en-US" sz="2700" dirty="0">
                <a:solidFill>
                  <a:schemeClr val="bg1"/>
                </a:solidFill>
              </a:rPr>
              <a:t>3 investigation. Will my security eligibility be accepted? </a:t>
            </a:r>
            <a:endParaRPr lang="en-US" sz="27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" name="Group 17" descr="Image of Magic Eight-ball"/>
          <p:cNvGrpSpPr/>
          <p:nvPr/>
        </p:nvGrpSpPr>
        <p:grpSpPr>
          <a:xfrm>
            <a:off x="54514" y="1447800"/>
            <a:ext cx="4898486" cy="4876800"/>
            <a:chOff x="54514" y="1447800"/>
            <a:chExt cx="4898486" cy="4876800"/>
          </a:xfrm>
        </p:grpSpPr>
        <p:sp>
          <p:nvSpPr>
            <p:cNvPr id="19" name="Oval 18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1000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4"/>
            <p:cNvSpPr/>
            <p:nvPr/>
          </p:nvSpPr>
          <p:spPr>
            <a:xfrm rot="4687766">
              <a:off x="2010453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4"/>
            <p:cNvSpPr/>
            <p:nvPr/>
          </p:nvSpPr>
          <p:spPr>
            <a:xfrm rot="17533124">
              <a:off x="1447800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668462" y="3086099"/>
              <a:ext cx="1981200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122858" y="6206783"/>
              <a:ext cx="24384" cy="24384"/>
            </a:xfrm>
            <a:prstGeom prst="rect">
              <a:avLst/>
            </a:prstGeom>
          </p:spPr>
        </p:pic>
        <p:pic>
          <p:nvPicPr>
            <p:cNvPr id="26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76200" y="6248400"/>
              <a:ext cx="24384" cy="24384"/>
            </a:xfrm>
            <a:prstGeom prst="rect">
              <a:avLst/>
            </a:prstGeom>
          </p:spPr>
        </p:pic>
      </p:grpSp>
      <p:sp>
        <p:nvSpPr>
          <p:cNvPr id="2" name="Oval Callout 1"/>
          <p:cNvSpPr/>
          <p:nvPr/>
        </p:nvSpPr>
        <p:spPr>
          <a:xfrm>
            <a:off x="7221451" y="5304958"/>
            <a:ext cx="1600200" cy="1277284"/>
          </a:xfrm>
          <a:prstGeom prst="wedgeEllipseCallout">
            <a:avLst>
              <a:gd name="adj1" fmla="val 32021"/>
              <a:gd name="adj2" fmla="val 63149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ASK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304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Click “Ask” to see what the Reciprocity Magic 8-Ball says.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  <p:tag name="ARTICULATE_REFERENCE_ID" val="da4a41ed-e0cd-4512-b702-55bc9ae6f64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8784516-z:\dropbox (personal)\work samples\magic_8_ball.pptx"/>
  <p:tag name="ARTICULATE_PRESENTER_VERSION" val="7"/>
  <p:tag name="ARTICULATE_USED_PAGE_ORIENTATION" val="1"/>
  <p:tag name="ARTICULATE_USED_PAGE_SIZE" val="1"/>
  <p:tag name="ARTICULATE_SLIDE_COUNT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0fb2c5c-fad7-4020-a629-40f69658b138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AUDIO_ID" val="262"/>
  <p:tag name="ARTICULATE_USED_LAYOU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0fb2c5c-fad7-4020-a629-40f69658b138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AUDIO_ID" val="270"/>
  <p:tag name="ARTICULATE_USED_LAYOU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0fb2c5c-fad7-4020-a629-40f69658b138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AUDIO_ID" val="262"/>
  <p:tag name="ARTICULATE_USED_LAYOUT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6628</TotalTime>
  <Words>639</Words>
  <Application>Microsoft Office PowerPoint</Application>
  <PresentationFormat>On-screen Show (4:3)</PresentationFormat>
  <Paragraphs>59</Paragraphs>
  <Slides>15</Slides>
  <Notes>11</Notes>
  <HiddenSlides>0</HiddenSlides>
  <MMClips>26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Bebas Neue Bold</vt:lpstr>
      <vt:lpstr>Calibri</vt:lpstr>
      <vt:lpstr>Franklin Gothic Demi</vt:lpstr>
      <vt:lpstr>Office Theme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trimmer</dc:creator>
  <cp:lastModifiedBy>Taff, Roy, CTR, DCSA</cp:lastModifiedBy>
  <cp:revision>265</cp:revision>
  <dcterms:created xsi:type="dcterms:W3CDTF">2010-11-22T22:59:46Z</dcterms:created>
  <dcterms:modified xsi:type="dcterms:W3CDTF">2021-01-08T13:04:36Z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953A8443-9CC7-4BF5-88C0-8F29F3C8732D</vt:lpwstr>
  </property>
  <property fmtid="{D5CDD505-2E9C-101B-9397-08002B2CF9AE}" pid="3" name="ArticulatePath">
    <vt:lpwstr>magic_8_ball</vt:lpwstr>
  </property>
  <property fmtid="{D5CDD505-2E9C-101B-9397-08002B2CF9AE}" pid="4" name="ArticulateProjectVersion">
    <vt:lpwstr>7</vt:lpwstr>
  </property>
  <property fmtid="{D5CDD505-2E9C-101B-9397-08002B2CF9AE}" pid="5" name="ArticulateUseProject">
    <vt:lpwstr>1</vt:lpwstr>
  </property>
  <property fmtid="{D5CDD505-2E9C-101B-9397-08002B2CF9AE}" pid="6" name="ArticulateProjectFull">
    <vt:lpwstr>Z:\Dropbox (Personal)\Work Samples\magic_8_ball.ppta</vt:lpwstr>
  </property>
</Properties>
</file>